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22"/>
  </p:notesMasterIdLst>
  <p:handoutMasterIdLst>
    <p:handoutMasterId r:id="rId23"/>
  </p:handoutMasterIdLst>
  <p:sldIdLst>
    <p:sldId id="334" r:id="rId5"/>
    <p:sldId id="351" r:id="rId6"/>
    <p:sldId id="352" r:id="rId7"/>
    <p:sldId id="353" r:id="rId8"/>
    <p:sldId id="355" r:id="rId9"/>
    <p:sldId id="356" r:id="rId10"/>
    <p:sldId id="357" r:id="rId11"/>
    <p:sldId id="363" r:id="rId12"/>
    <p:sldId id="354" r:id="rId13"/>
    <p:sldId id="358" r:id="rId14"/>
    <p:sldId id="359" r:id="rId15"/>
    <p:sldId id="360" r:id="rId16"/>
    <p:sldId id="361" r:id="rId17"/>
    <p:sldId id="362" r:id="rId18"/>
    <p:sldId id="364" r:id="rId19"/>
    <p:sldId id="258" r:id="rId20"/>
    <p:sldId id="35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16" autoAdjust="0"/>
    <p:restoredTop sz="84976" autoAdjust="0"/>
  </p:normalViewPr>
  <p:slideViewPr>
    <p:cSldViewPr snapToGrid="0">
      <p:cViewPr varScale="1">
        <p:scale>
          <a:sx n="115" d="100"/>
          <a:sy n="115" d="100"/>
        </p:scale>
        <p:origin x="208" y="400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310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6283B9-CDEA-4096-BE26-1461634B512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31FCD244-4B28-4DC0-9A1B-535460E75C2F}">
      <dgm:prSet/>
      <dgm:spPr/>
      <dgm:t>
        <a:bodyPr/>
        <a:lstStyle/>
        <a:p>
          <a:r>
            <a:rPr lang="en-US"/>
            <a:t>Attempt to replicate results with other mammalian prion proteins</a:t>
          </a:r>
        </a:p>
      </dgm:t>
    </dgm:pt>
    <dgm:pt modelId="{50BECBF6-7D83-4158-841B-0498C60DD435}" type="parTrans" cxnId="{9950F6F6-A584-4738-9174-99EF95688831}">
      <dgm:prSet/>
      <dgm:spPr/>
      <dgm:t>
        <a:bodyPr/>
        <a:lstStyle/>
        <a:p>
          <a:endParaRPr lang="en-US"/>
        </a:p>
      </dgm:t>
    </dgm:pt>
    <dgm:pt modelId="{610C6673-F565-4763-8EDB-DB1B6E900452}" type="sibTrans" cxnId="{9950F6F6-A584-4738-9174-99EF95688831}">
      <dgm:prSet/>
      <dgm:spPr/>
      <dgm:t>
        <a:bodyPr/>
        <a:lstStyle/>
        <a:p>
          <a:endParaRPr lang="en-US"/>
        </a:p>
      </dgm:t>
    </dgm:pt>
    <dgm:pt modelId="{A8C27D56-39FA-48A6-B3D0-20E03ECC042F}">
      <dgm:prSet/>
      <dgm:spPr/>
      <dgm:t>
        <a:bodyPr/>
        <a:lstStyle/>
        <a:p>
          <a:r>
            <a:rPr lang="en-US"/>
            <a:t>Identify molecules to test on binding sites through docking simulation</a:t>
          </a:r>
        </a:p>
      </dgm:t>
    </dgm:pt>
    <dgm:pt modelId="{17C80739-3997-4E1E-BD78-ABB7B2369390}" type="parTrans" cxnId="{B99F8522-DDF3-4FB8-B735-32E3211AB0BB}">
      <dgm:prSet/>
      <dgm:spPr/>
      <dgm:t>
        <a:bodyPr/>
        <a:lstStyle/>
        <a:p>
          <a:endParaRPr lang="en-US"/>
        </a:p>
      </dgm:t>
    </dgm:pt>
    <dgm:pt modelId="{5EE4DAD7-ACFB-4121-A41C-F3EE43E4A483}" type="sibTrans" cxnId="{B99F8522-DDF3-4FB8-B735-32E3211AB0BB}">
      <dgm:prSet/>
      <dgm:spPr/>
      <dgm:t>
        <a:bodyPr/>
        <a:lstStyle/>
        <a:p>
          <a:endParaRPr lang="en-US"/>
        </a:p>
      </dgm:t>
    </dgm:pt>
    <dgm:pt modelId="{10F01650-583D-42C9-8D61-7A17D2CD38BA}">
      <dgm:prSet/>
      <dgm:spPr/>
      <dgm:t>
        <a:bodyPr/>
        <a:lstStyle/>
        <a:p>
          <a:r>
            <a:rPr lang="en-US"/>
            <a:t>Build Machine-Learning algorithm to identify, test, and conclude best allosteric sites on proteins</a:t>
          </a:r>
        </a:p>
      </dgm:t>
    </dgm:pt>
    <dgm:pt modelId="{1F171709-6902-40A9-93D4-BE8B4FDEA29F}" type="parTrans" cxnId="{C411F99B-AB7A-40D2-8FD1-6ED16286869F}">
      <dgm:prSet/>
      <dgm:spPr/>
      <dgm:t>
        <a:bodyPr/>
        <a:lstStyle/>
        <a:p>
          <a:endParaRPr lang="en-US"/>
        </a:p>
      </dgm:t>
    </dgm:pt>
    <dgm:pt modelId="{82723AC4-9FCF-45CD-B2A4-41A63306BAD5}" type="sibTrans" cxnId="{C411F99B-AB7A-40D2-8FD1-6ED16286869F}">
      <dgm:prSet/>
      <dgm:spPr/>
      <dgm:t>
        <a:bodyPr/>
        <a:lstStyle/>
        <a:p>
          <a:endParaRPr lang="en-US"/>
        </a:p>
      </dgm:t>
    </dgm:pt>
    <dgm:pt modelId="{ED134AF4-53CE-4A6A-8E2E-A97D8D4E4AAB}" type="pres">
      <dgm:prSet presAssocID="{FF6283B9-CDEA-4096-BE26-1461634B512D}" presName="root" presStyleCnt="0">
        <dgm:presLayoutVars>
          <dgm:dir/>
          <dgm:resizeHandles val="exact"/>
        </dgm:presLayoutVars>
      </dgm:prSet>
      <dgm:spPr/>
    </dgm:pt>
    <dgm:pt modelId="{2AF97FFF-9A22-429C-B447-DA2BF1660786}" type="pres">
      <dgm:prSet presAssocID="{31FCD244-4B28-4DC0-9A1B-535460E75C2F}" presName="compNode" presStyleCnt="0"/>
      <dgm:spPr/>
    </dgm:pt>
    <dgm:pt modelId="{46B61C30-ECE5-4BE7-8057-F669CC8CEB62}" type="pres">
      <dgm:prSet presAssocID="{31FCD244-4B28-4DC0-9A1B-535460E75C2F}" presName="bgRect" presStyleLbl="bgShp" presStyleIdx="0" presStyleCnt="3"/>
      <dgm:spPr/>
    </dgm:pt>
    <dgm:pt modelId="{620A2181-8263-482E-9A7D-586B12F06C54}" type="pres">
      <dgm:prSet presAssocID="{31FCD244-4B28-4DC0-9A1B-535460E75C2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t"/>
        </a:ext>
      </dgm:extLst>
    </dgm:pt>
    <dgm:pt modelId="{2408F507-BAC1-497B-A4AD-A8C048A4243A}" type="pres">
      <dgm:prSet presAssocID="{31FCD244-4B28-4DC0-9A1B-535460E75C2F}" presName="spaceRect" presStyleCnt="0"/>
      <dgm:spPr/>
    </dgm:pt>
    <dgm:pt modelId="{D2B4E499-FC62-4129-BE68-0F9CCA8B020A}" type="pres">
      <dgm:prSet presAssocID="{31FCD244-4B28-4DC0-9A1B-535460E75C2F}" presName="parTx" presStyleLbl="revTx" presStyleIdx="0" presStyleCnt="3">
        <dgm:presLayoutVars>
          <dgm:chMax val="0"/>
          <dgm:chPref val="0"/>
        </dgm:presLayoutVars>
      </dgm:prSet>
      <dgm:spPr/>
    </dgm:pt>
    <dgm:pt modelId="{F71EAC9A-0855-4307-AAC1-22C4B298B73C}" type="pres">
      <dgm:prSet presAssocID="{610C6673-F565-4763-8EDB-DB1B6E900452}" presName="sibTrans" presStyleCnt="0"/>
      <dgm:spPr/>
    </dgm:pt>
    <dgm:pt modelId="{E4BF105F-2BA6-46A2-BE63-2EA6E76191D8}" type="pres">
      <dgm:prSet presAssocID="{A8C27D56-39FA-48A6-B3D0-20E03ECC042F}" presName="compNode" presStyleCnt="0"/>
      <dgm:spPr/>
    </dgm:pt>
    <dgm:pt modelId="{F3010E87-D1A8-4667-AACE-F44950863F53}" type="pres">
      <dgm:prSet presAssocID="{A8C27D56-39FA-48A6-B3D0-20E03ECC042F}" presName="bgRect" presStyleLbl="bgShp" presStyleIdx="1" presStyleCnt="3"/>
      <dgm:spPr/>
    </dgm:pt>
    <dgm:pt modelId="{D45BD002-6D4D-4B44-BA55-2F0E08B47D7D}" type="pres">
      <dgm:prSet presAssocID="{A8C27D56-39FA-48A6-B3D0-20E03ECC042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FCCFD6B4-CF8F-4E94-952F-0B03D785EB04}" type="pres">
      <dgm:prSet presAssocID="{A8C27D56-39FA-48A6-B3D0-20E03ECC042F}" presName="spaceRect" presStyleCnt="0"/>
      <dgm:spPr/>
    </dgm:pt>
    <dgm:pt modelId="{0AC31E04-49BB-481B-909F-0AFAEF4D2A59}" type="pres">
      <dgm:prSet presAssocID="{A8C27D56-39FA-48A6-B3D0-20E03ECC042F}" presName="parTx" presStyleLbl="revTx" presStyleIdx="1" presStyleCnt="3">
        <dgm:presLayoutVars>
          <dgm:chMax val="0"/>
          <dgm:chPref val="0"/>
        </dgm:presLayoutVars>
      </dgm:prSet>
      <dgm:spPr/>
    </dgm:pt>
    <dgm:pt modelId="{A2B972B3-9AE3-41D1-9523-12423D6E83E1}" type="pres">
      <dgm:prSet presAssocID="{5EE4DAD7-ACFB-4121-A41C-F3EE43E4A483}" presName="sibTrans" presStyleCnt="0"/>
      <dgm:spPr/>
    </dgm:pt>
    <dgm:pt modelId="{29F2E18C-0D43-4753-A6E0-6448708C2836}" type="pres">
      <dgm:prSet presAssocID="{10F01650-583D-42C9-8D61-7A17D2CD38BA}" presName="compNode" presStyleCnt="0"/>
      <dgm:spPr/>
    </dgm:pt>
    <dgm:pt modelId="{0964C382-8196-4530-A875-223A5709618C}" type="pres">
      <dgm:prSet presAssocID="{10F01650-583D-42C9-8D61-7A17D2CD38BA}" presName="bgRect" presStyleLbl="bgShp" presStyleIdx="2" presStyleCnt="3"/>
      <dgm:spPr/>
    </dgm:pt>
    <dgm:pt modelId="{D55ECB95-9374-48F3-A428-4A19B1D5069E}" type="pres">
      <dgm:prSet presAssocID="{10F01650-583D-42C9-8D61-7A17D2CD38B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DE2147C5-9707-4653-8968-565AC5704956}" type="pres">
      <dgm:prSet presAssocID="{10F01650-583D-42C9-8D61-7A17D2CD38BA}" presName="spaceRect" presStyleCnt="0"/>
      <dgm:spPr/>
    </dgm:pt>
    <dgm:pt modelId="{69AE0AF0-4626-4826-AFB5-F1E937AD108D}" type="pres">
      <dgm:prSet presAssocID="{10F01650-583D-42C9-8D61-7A17D2CD38B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D256E08-0DB3-4B45-B3B2-17FC25E4B7AE}" type="presOf" srcId="{10F01650-583D-42C9-8D61-7A17D2CD38BA}" destId="{69AE0AF0-4626-4826-AFB5-F1E937AD108D}" srcOrd="0" destOrd="0" presId="urn:microsoft.com/office/officeart/2018/2/layout/IconVerticalSolidList"/>
    <dgm:cxn modelId="{B99F8522-DDF3-4FB8-B735-32E3211AB0BB}" srcId="{FF6283B9-CDEA-4096-BE26-1461634B512D}" destId="{A8C27D56-39FA-48A6-B3D0-20E03ECC042F}" srcOrd="1" destOrd="0" parTransId="{17C80739-3997-4E1E-BD78-ABB7B2369390}" sibTransId="{5EE4DAD7-ACFB-4121-A41C-F3EE43E4A483}"/>
    <dgm:cxn modelId="{47C0984A-7F55-40F5-91ED-A51CC9C699AF}" type="presOf" srcId="{FF6283B9-CDEA-4096-BE26-1461634B512D}" destId="{ED134AF4-53CE-4A6A-8E2E-A97D8D4E4AAB}" srcOrd="0" destOrd="0" presId="urn:microsoft.com/office/officeart/2018/2/layout/IconVerticalSolidList"/>
    <dgm:cxn modelId="{39B0BF85-22C9-4E5B-B050-C54D77948893}" type="presOf" srcId="{31FCD244-4B28-4DC0-9A1B-535460E75C2F}" destId="{D2B4E499-FC62-4129-BE68-0F9CCA8B020A}" srcOrd="0" destOrd="0" presId="urn:microsoft.com/office/officeart/2018/2/layout/IconVerticalSolidList"/>
    <dgm:cxn modelId="{C411F99B-AB7A-40D2-8FD1-6ED16286869F}" srcId="{FF6283B9-CDEA-4096-BE26-1461634B512D}" destId="{10F01650-583D-42C9-8D61-7A17D2CD38BA}" srcOrd="2" destOrd="0" parTransId="{1F171709-6902-40A9-93D4-BE8B4FDEA29F}" sibTransId="{82723AC4-9FCF-45CD-B2A4-41A63306BAD5}"/>
    <dgm:cxn modelId="{D854AD9E-3684-48F4-8D1C-9E4C4091674E}" type="presOf" srcId="{A8C27D56-39FA-48A6-B3D0-20E03ECC042F}" destId="{0AC31E04-49BB-481B-909F-0AFAEF4D2A59}" srcOrd="0" destOrd="0" presId="urn:microsoft.com/office/officeart/2018/2/layout/IconVerticalSolidList"/>
    <dgm:cxn modelId="{9950F6F6-A584-4738-9174-99EF95688831}" srcId="{FF6283B9-CDEA-4096-BE26-1461634B512D}" destId="{31FCD244-4B28-4DC0-9A1B-535460E75C2F}" srcOrd="0" destOrd="0" parTransId="{50BECBF6-7D83-4158-841B-0498C60DD435}" sibTransId="{610C6673-F565-4763-8EDB-DB1B6E900452}"/>
    <dgm:cxn modelId="{6FC4055B-217B-4844-B481-396C0492A8E7}" type="presParOf" srcId="{ED134AF4-53CE-4A6A-8E2E-A97D8D4E4AAB}" destId="{2AF97FFF-9A22-429C-B447-DA2BF1660786}" srcOrd="0" destOrd="0" presId="urn:microsoft.com/office/officeart/2018/2/layout/IconVerticalSolidList"/>
    <dgm:cxn modelId="{761731B7-9EDE-426F-9300-2C7DB133A26B}" type="presParOf" srcId="{2AF97FFF-9A22-429C-B447-DA2BF1660786}" destId="{46B61C30-ECE5-4BE7-8057-F669CC8CEB62}" srcOrd="0" destOrd="0" presId="urn:microsoft.com/office/officeart/2018/2/layout/IconVerticalSolidList"/>
    <dgm:cxn modelId="{50C6D957-C0BF-4636-84AB-6AE23DFB7A7B}" type="presParOf" srcId="{2AF97FFF-9A22-429C-B447-DA2BF1660786}" destId="{620A2181-8263-482E-9A7D-586B12F06C54}" srcOrd="1" destOrd="0" presId="urn:microsoft.com/office/officeart/2018/2/layout/IconVerticalSolidList"/>
    <dgm:cxn modelId="{9E08D383-D032-4282-B687-A1901424D9B9}" type="presParOf" srcId="{2AF97FFF-9A22-429C-B447-DA2BF1660786}" destId="{2408F507-BAC1-497B-A4AD-A8C048A4243A}" srcOrd="2" destOrd="0" presId="urn:microsoft.com/office/officeart/2018/2/layout/IconVerticalSolidList"/>
    <dgm:cxn modelId="{C86796C3-3D9A-49DC-864D-205818867F22}" type="presParOf" srcId="{2AF97FFF-9A22-429C-B447-DA2BF1660786}" destId="{D2B4E499-FC62-4129-BE68-0F9CCA8B020A}" srcOrd="3" destOrd="0" presId="urn:microsoft.com/office/officeart/2018/2/layout/IconVerticalSolidList"/>
    <dgm:cxn modelId="{BF8D6543-6102-4F9E-87DB-168BB41AACF3}" type="presParOf" srcId="{ED134AF4-53CE-4A6A-8E2E-A97D8D4E4AAB}" destId="{F71EAC9A-0855-4307-AAC1-22C4B298B73C}" srcOrd="1" destOrd="0" presId="urn:microsoft.com/office/officeart/2018/2/layout/IconVerticalSolidList"/>
    <dgm:cxn modelId="{E2AC835F-4D41-44AB-BC0A-188086356879}" type="presParOf" srcId="{ED134AF4-53CE-4A6A-8E2E-A97D8D4E4AAB}" destId="{E4BF105F-2BA6-46A2-BE63-2EA6E76191D8}" srcOrd="2" destOrd="0" presId="urn:microsoft.com/office/officeart/2018/2/layout/IconVerticalSolidList"/>
    <dgm:cxn modelId="{63F470D7-AB13-44D5-9723-FD6F6ABBE432}" type="presParOf" srcId="{E4BF105F-2BA6-46A2-BE63-2EA6E76191D8}" destId="{F3010E87-D1A8-4667-AACE-F44950863F53}" srcOrd="0" destOrd="0" presId="urn:microsoft.com/office/officeart/2018/2/layout/IconVerticalSolidList"/>
    <dgm:cxn modelId="{C705ACC2-5F7B-45CE-A749-718165329317}" type="presParOf" srcId="{E4BF105F-2BA6-46A2-BE63-2EA6E76191D8}" destId="{D45BD002-6D4D-4B44-BA55-2F0E08B47D7D}" srcOrd="1" destOrd="0" presId="urn:microsoft.com/office/officeart/2018/2/layout/IconVerticalSolidList"/>
    <dgm:cxn modelId="{C5D0EB38-2943-4E33-8D22-7407206B693A}" type="presParOf" srcId="{E4BF105F-2BA6-46A2-BE63-2EA6E76191D8}" destId="{FCCFD6B4-CF8F-4E94-952F-0B03D785EB04}" srcOrd="2" destOrd="0" presId="urn:microsoft.com/office/officeart/2018/2/layout/IconVerticalSolidList"/>
    <dgm:cxn modelId="{CB6E8266-42A4-4695-86B1-72F47034FF19}" type="presParOf" srcId="{E4BF105F-2BA6-46A2-BE63-2EA6E76191D8}" destId="{0AC31E04-49BB-481B-909F-0AFAEF4D2A59}" srcOrd="3" destOrd="0" presId="urn:microsoft.com/office/officeart/2018/2/layout/IconVerticalSolidList"/>
    <dgm:cxn modelId="{B4CC28C9-54FF-450F-B5B0-E5093A192941}" type="presParOf" srcId="{ED134AF4-53CE-4A6A-8E2E-A97D8D4E4AAB}" destId="{A2B972B3-9AE3-41D1-9523-12423D6E83E1}" srcOrd="3" destOrd="0" presId="urn:microsoft.com/office/officeart/2018/2/layout/IconVerticalSolidList"/>
    <dgm:cxn modelId="{F6822F5A-A2B4-4837-845F-318EFCDF839E}" type="presParOf" srcId="{ED134AF4-53CE-4A6A-8E2E-A97D8D4E4AAB}" destId="{29F2E18C-0D43-4753-A6E0-6448708C2836}" srcOrd="4" destOrd="0" presId="urn:microsoft.com/office/officeart/2018/2/layout/IconVerticalSolidList"/>
    <dgm:cxn modelId="{6749F493-D9E3-4E67-A515-FA2C9F20560F}" type="presParOf" srcId="{29F2E18C-0D43-4753-A6E0-6448708C2836}" destId="{0964C382-8196-4530-A875-223A5709618C}" srcOrd="0" destOrd="0" presId="urn:microsoft.com/office/officeart/2018/2/layout/IconVerticalSolidList"/>
    <dgm:cxn modelId="{E75C23D1-815F-4536-BF77-B9A7C3CF50A8}" type="presParOf" srcId="{29F2E18C-0D43-4753-A6E0-6448708C2836}" destId="{D55ECB95-9374-48F3-A428-4A19B1D5069E}" srcOrd="1" destOrd="0" presId="urn:microsoft.com/office/officeart/2018/2/layout/IconVerticalSolidList"/>
    <dgm:cxn modelId="{10FF6736-0EA0-4B6B-99DA-EFBB49720150}" type="presParOf" srcId="{29F2E18C-0D43-4753-A6E0-6448708C2836}" destId="{DE2147C5-9707-4653-8968-565AC5704956}" srcOrd="2" destOrd="0" presId="urn:microsoft.com/office/officeart/2018/2/layout/IconVerticalSolidList"/>
    <dgm:cxn modelId="{7190647F-F2EB-4DFE-86DE-D090F59E2CBE}" type="presParOf" srcId="{29F2E18C-0D43-4753-A6E0-6448708C2836}" destId="{69AE0AF0-4626-4826-AFB5-F1E937AD108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22E5F9-6C9D-4691-93B1-60AF2F24DAC6}" type="doc">
      <dgm:prSet loTypeId="urn:microsoft.com/office/officeart/2016/7/layout/VerticalDownArrowProcess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B3746E3-1DFC-4549-ADEA-7E185FF4A57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Research and Academic Advisor</a:t>
          </a:r>
        </a:p>
      </dgm:t>
    </dgm:pt>
    <dgm:pt modelId="{C712BF27-BDC1-4223-B3CC-E3F6440CD49D}" type="parTrans" cxnId="{4BDCF209-8144-4B0C-89DB-57396530D45D}">
      <dgm:prSet/>
      <dgm:spPr/>
      <dgm:t>
        <a:bodyPr/>
        <a:lstStyle/>
        <a:p>
          <a:endParaRPr lang="en-US"/>
        </a:p>
      </dgm:t>
    </dgm:pt>
    <dgm:pt modelId="{650445B2-D445-4806-B470-227ECEC3F823}" type="sibTrans" cxnId="{4BDCF209-8144-4B0C-89DB-57396530D45D}">
      <dgm:prSet/>
      <dgm:spPr/>
      <dgm:t>
        <a:bodyPr/>
        <a:lstStyle/>
        <a:p>
          <a:endParaRPr lang="en-US"/>
        </a:p>
      </dgm:t>
    </dgm:pt>
    <dgm:pt modelId="{23CC5FE3-ECC6-4FD8-8F37-6D7E6692809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Dr. Joshua Ring</a:t>
          </a:r>
        </a:p>
      </dgm:t>
    </dgm:pt>
    <dgm:pt modelId="{2721CCC6-22CE-40D5-8B9D-72831986300E}" type="parTrans" cxnId="{900BCD7F-8DB2-4633-A508-938E5AE49440}">
      <dgm:prSet/>
      <dgm:spPr/>
      <dgm:t>
        <a:bodyPr/>
        <a:lstStyle/>
        <a:p>
          <a:endParaRPr lang="en-US"/>
        </a:p>
      </dgm:t>
    </dgm:pt>
    <dgm:pt modelId="{845CE72E-B298-46D4-9D06-3D61058F2A84}" type="sibTrans" cxnId="{900BCD7F-8DB2-4633-A508-938E5AE49440}">
      <dgm:prSet/>
      <dgm:spPr/>
      <dgm:t>
        <a:bodyPr/>
        <a:lstStyle/>
        <a:p>
          <a:endParaRPr lang="en-US"/>
        </a:p>
      </dgm:t>
    </dgm:pt>
    <dgm:pt modelId="{E0DCCC6A-B34D-4DF2-BB21-7EC5BCBBEFE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MIV-REU Personal Investigators and Peer Mentors</a:t>
          </a:r>
        </a:p>
      </dgm:t>
    </dgm:pt>
    <dgm:pt modelId="{4D09F987-1AFF-4C2D-B5D3-E43955531F13}" type="parTrans" cxnId="{460780CA-7959-4708-BAB5-F3034895B559}">
      <dgm:prSet/>
      <dgm:spPr/>
      <dgm:t>
        <a:bodyPr/>
        <a:lstStyle/>
        <a:p>
          <a:endParaRPr lang="en-US"/>
        </a:p>
      </dgm:t>
    </dgm:pt>
    <dgm:pt modelId="{A814D599-1D55-4721-A105-6F13D3CB8A9B}" type="sibTrans" cxnId="{460780CA-7959-4708-BAB5-F3034895B559}">
      <dgm:prSet/>
      <dgm:spPr/>
      <dgm:t>
        <a:bodyPr/>
        <a:lstStyle/>
        <a:p>
          <a:endParaRPr lang="en-US"/>
        </a:p>
      </dgm:t>
    </dgm:pt>
    <dgm:pt modelId="{43429120-0519-4B43-8FA7-06EE5305BAB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Dr. Jarrod French (The Hormel Institute, University of Minnesota)</a:t>
          </a:r>
        </a:p>
      </dgm:t>
    </dgm:pt>
    <dgm:pt modelId="{A1E4FBD4-3E4A-4D11-9BAE-576D6D35E70B}" type="parTrans" cxnId="{B6C6889E-92AE-4E03-B07E-2211AE35D305}">
      <dgm:prSet/>
      <dgm:spPr/>
      <dgm:t>
        <a:bodyPr/>
        <a:lstStyle/>
        <a:p>
          <a:endParaRPr lang="en-US"/>
        </a:p>
      </dgm:t>
    </dgm:pt>
    <dgm:pt modelId="{E7E18ACA-CDDD-47BC-BDAC-36251CFA6966}" type="sibTrans" cxnId="{B6C6889E-92AE-4E03-B07E-2211AE35D305}">
      <dgm:prSet/>
      <dgm:spPr/>
      <dgm:t>
        <a:bodyPr/>
        <a:lstStyle/>
        <a:p>
          <a:endParaRPr lang="en-US"/>
        </a:p>
      </dgm:t>
    </dgm:pt>
    <dgm:pt modelId="{0C8CB0A0-9C3F-463E-AC21-530FD6612CD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Dr. Katherine Hicks (SUNY Cortland)</a:t>
          </a:r>
        </a:p>
      </dgm:t>
    </dgm:pt>
    <dgm:pt modelId="{342DFBDA-9D62-40EC-AB64-73A9C94B2146}" type="parTrans" cxnId="{01FCB6A2-38CE-44EA-8D98-1409F01CE39F}">
      <dgm:prSet/>
      <dgm:spPr/>
      <dgm:t>
        <a:bodyPr/>
        <a:lstStyle/>
        <a:p>
          <a:endParaRPr lang="en-US"/>
        </a:p>
      </dgm:t>
    </dgm:pt>
    <dgm:pt modelId="{DD13028C-615E-48AE-AD30-39C22B819014}" type="sibTrans" cxnId="{01FCB6A2-38CE-44EA-8D98-1409F01CE39F}">
      <dgm:prSet/>
      <dgm:spPr/>
      <dgm:t>
        <a:bodyPr/>
        <a:lstStyle/>
        <a:p>
          <a:endParaRPr lang="en-US"/>
        </a:p>
      </dgm:t>
    </dgm:pt>
    <dgm:pt modelId="{B79117B3-1653-42E4-9D15-8AFB8DA1A37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Dr. Andy Torelli (Ithaca College)</a:t>
          </a:r>
        </a:p>
      </dgm:t>
    </dgm:pt>
    <dgm:pt modelId="{90767389-ADF5-4D97-B3B8-AC94063E48C0}" type="parTrans" cxnId="{A4A2E5E2-F183-4072-AE89-071AC057E5DA}">
      <dgm:prSet/>
      <dgm:spPr/>
      <dgm:t>
        <a:bodyPr/>
        <a:lstStyle/>
        <a:p>
          <a:endParaRPr lang="en-US"/>
        </a:p>
      </dgm:t>
    </dgm:pt>
    <dgm:pt modelId="{7984034F-8B4E-4FB0-8248-C80CBD6239CA}" type="sibTrans" cxnId="{A4A2E5E2-F183-4072-AE89-071AC057E5DA}">
      <dgm:prSet/>
      <dgm:spPr/>
      <dgm:t>
        <a:bodyPr/>
        <a:lstStyle/>
        <a:p>
          <a:endParaRPr lang="en-US"/>
        </a:p>
      </dgm:t>
    </dgm:pt>
    <dgm:pt modelId="{12CEB9A9-ABD8-4668-AFCB-5F4490D2526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Olive Beyer and Sarah Toay</a:t>
          </a:r>
        </a:p>
      </dgm:t>
    </dgm:pt>
    <dgm:pt modelId="{43CF49FC-A987-4D28-8F79-B5036F1444CD}" type="parTrans" cxnId="{91690624-EBF1-4288-8F08-BCDD7FD2BF68}">
      <dgm:prSet/>
      <dgm:spPr/>
      <dgm:t>
        <a:bodyPr/>
        <a:lstStyle/>
        <a:p>
          <a:endParaRPr lang="en-US"/>
        </a:p>
      </dgm:t>
    </dgm:pt>
    <dgm:pt modelId="{DF0E7B86-57B9-4155-8CE0-23C754F3DBEB}" type="sibTrans" cxnId="{91690624-EBF1-4288-8F08-BCDD7FD2BF68}">
      <dgm:prSet/>
      <dgm:spPr/>
      <dgm:t>
        <a:bodyPr/>
        <a:lstStyle/>
        <a:p>
          <a:endParaRPr lang="en-US"/>
        </a:p>
      </dgm:t>
    </dgm:pt>
    <dgm:pt modelId="{A1C6ABCD-6AD5-441B-9E68-8FCA62DC3D5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Appalachian College Association</a:t>
          </a:r>
        </a:p>
      </dgm:t>
    </dgm:pt>
    <dgm:pt modelId="{51E6C9B9-B364-42ED-B5F4-627C70D68990}" type="parTrans" cxnId="{3F7021A6-34B5-4CD4-BD17-380F580117C5}">
      <dgm:prSet/>
      <dgm:spPr/>
      <dgm:t>
        <a:bodyPr/>
        <a:lstStyle/>
        <a:p>
          <a:endParaRPr lang="en-US"/>
        </a:p>
      </dgm:t>
    </dgm:pt>
    <dgm:pt modelId="{D295FBDA-CDBC-445F-8ADD-D9DAAC960DC5}" type="sibTrans" cxnId="{3F7021A6-34B5-4CD4-BD17-380F580117C5}">
      <dgm:prSet/>
      <dgm:spPr/>
      <dgm:t>
        <a:bodyPr/>
        <a:lstStyle/>
        <a:p>
          <a:endParaRPr lang="en-US"/>
        </a:p>
      </dgm:t>
    </dgm:pt>
    <dgm:pt modelId="{D9C464F5-CCD8-4190-87B2-8012F11EAEC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Ledford Scholars Program</a:t>
          </a:r>
        </a:p>
      </dgm:t>
    </dgm:pt>
    <dgm:pt modelId="{AC2399E5-7985-40BB-9CF8-8B90CA4486BB}" type="parTrans" cxnId="{9E37DF6C-FE43-4A86-AAD8-A6A153ABAEBA}">
      <dgm:prSet/>
      <dgm:spPr/>
      <dgm:t>
        <a:bodyPr/>
        <a:lstStyle/>
        <a:p>
          <a:endParaRPr lang="en-US"/>
        </a:p>
      </dgm:t>
    </dgm:pt>
    <dgm:pt modelId="{015B3B5F-7E19-4577-B5EC-01D767367485}" type="sibTrans" cxnId="{9E37DF6C-FE43-4A86-AAD8-A6A153ABAEBA}">
      <dgm:prSet/>
      <dgm:spPr/>
      <dgm:t>
        <a:bodyPr/>
        <a:lstStyle/>
        <a:p>
          <a:endParaRPr lang="en-US"/>
        </a:p>
      </dgm:t>
    </dgm:pt>
    <dgm:pt modelId="{104A1E50-8A53-4E97-8258-FED8F0CF5B1F}" type="pres">
      <dgm:prSet presAssocID="{D522E5F9-6C9D-4691-93B1-60AF2F24DAC6}" presName="Name0" presStyleCnt="0">
        <dgm:presLayoutVars>
          <dgm:dir/>
          <dgm:animLvl val="lvl"/>
          <dgm:resizeHandles val="exact"/>
        </dgm:presLayoutVars>
      </dgm:prSet>
      <dgm:spPr/>
    </dgm:pt>
    <dgm:pt modelId="{0B325FCB-2EF5-42B4-A620-5B70884AD4C2}" type="pres">
      <dgm:prSet presAssocID="{A1C6ABCD-6AD5-441B-9E68-8FCA62DC3D53}" presName="boxAndChildren" presStyleCnt="0"/>
      <dgm:spPr/>
    </dgm:pt>
    <dgm:pt modelId="{388125C3-151F-452A-980E-D7269BAF2D2C}" type="pres">
      <dgm:prSet presAssocID="{A1C6ABCD-6AD5-441B-9E68-8FCA62DC3D53}" presName="parentTextBox" presStyleLbl="alignNode1" presStyleIdx="0" presStyleCnt="3"/>
      <dgm:spPr/>
    </dgm:pt>
    <dgm:pt modelId="{B497A032-A2C3-4C75-80A3-822B669B3937}" type="pres">
      <dgm:prSet presAssocID="{A1C6ABCD-6AD5-441B-9E68-8FCA62DC3D53}" presName="descendantBox" presStyleLbl="bgAccFollowNode1" presStyleIdx="0" presStyleCnt="3"/>
      <dgm:spPr/>
    </dgm:pt>
    <dgm:pt modelId="{64344862-2E76-41B5-BF19-192B2D5CA3DA}" type="pres">
      <dgm:prSet presAssocID="{A814D599-1D55-4721-A105-6F13D3CB8A9B}" presName="sp" presStyleCnt="0"/>
      <dgm:spPr/>
    </dgm:pt>
    <dgm:pt modelId="{E1A0D01A-65A7-4D7C-AD78-E9611A311E58}" type="pres">
      <dgm:prSet presAssocID="{E0DCCC6A-B34D-4DF2-BB21-7EC5BCBBEFED}" presName="arrowAndChildren" presStyleCnt="0"/>
      <dgm:spPr/>
    </dgm:pt>
    <dgm:pt modelId="{F68B9DC4-07B7-48E3-B17D-FE04AEABAB53}" type="pres">
      <dgm:prSet presAssocID="{E0DCCC6A-B34D-4DF2-BB21-7EC5BCBBEFED}" presName="parentTextArrow" presStyleLbl="node1" presStyleIdx="0" presStyleCnt="0"/>
      <dgm:spPr/>
    </dgm:pt>
    <dgm:pt modelId="{B2AFE674-5F28-4557-A4DF-F15F2B29D7E9}" type="pres">
      <dgm:prSet presAssocID="{E0DCCC6A-B34D-4DF2-BB21-7EC5BCBBEFED}" presName="arrow" presStyleLbl="alignNode1" presStyleIdx="1" presStyleCnt="3"/>
      <dgm:spPr/>
    </dgm:pt>
    <dgm:pt modelId="{D473F2AA-EF4A-4555-8275-391E746D1C66}" type="pres">
      <dgm:prSet presAssocID="{E0DCCC6A-B34D-4DF2-BB21-7EC5BCBBEFED}" presName="descendantArrow" presStyleLbl="bgAccFollowNode1" presStyleIdx="1" presStyleCnt="3"/>
      <dgm:spPr/>
    </dgm:pt>
    <dgm:pt modelId="{516C85BB-5DE9-460C-A590-0747F3C36A3B}" type="pres">
      <dgm:prSet presAssocID="{650445B2-D445-4806-B470-227ECEC3F823}" presName="sp" presStyleCnt="0"/>
      <dgm:spPr/>
    </dgm:pt>
    <dgm:pt modelId="{AF8EBF9B-CB56-44FE-A926-845A90E34048}" type="pres">
      <dgm:prSet presAssocID="{5B3746E3-1DFC-4549-ADEA-7E185FF4A577}" presName="arrowAndChildren" presStyleCnt="0"/>
      <dgm:spPr/>
    </dgm:pt>
    <dgm:pt modelId="{E8CD92B6-2B6E-42F8-9880-5C6D5472B156}" type="pres">
      <dgm:prSet presAssocID="{5B3746E3-1DFC-4549-ADEA-7E185FF4A577}" presName="parentTextArrow" presStyleLbl="node1" presStyleIdx="0" presStyleCnt="0"/>
      <dgm:spPr/>
    </dgm:pt>
    <dgm:pt modelId="{7A0FF5CB-91D6-4DFC-8CB4-48D9922FA100}" type="pres">
      <dgm:prSet presAssocID="{5B3746E3-1DFC-4549-ADEA-7E185FF4A577}" presName="arrow" presStyleLbl="alignNode1" presStyleIdx="2" presStyleCnt="3"/>
      <dgm:spPr/>
    </dgm:pt>
    <dgm:pt modelId="{9F91D249-05CA-4960-BE1D-4F9564F39C8A}" type="pres">
      <dgm:prSet presAssocID="{5B3746E3-1DFC-4549-ADEA-7E185FF4A577}" presName="descendantArrow" presStyleLbl="bgAccFollowNode1" presStyleIdx="2" presStyleCnt="3"/>
      <dgm:spPr/>
    </dgm:pt>
  </dgm:ptLst>
  <dgm:cxnLst>
    <dgm:cxn modelId="{4BDCF209-8144-4B0C-89DB-57396530D45D}" srcId="{D522E5F9-6C9D-4691-93B1-60AF2F24DAC6}" destId="{5B3746E3-1DFC-4549-ADEA-7E185FF4A577}" srcOrd="0" destOrd="0" parTransId="{C712BF27-BDC1-4223-B3CC-E3F6440CD49D}" sibTransId="{650445B2-D445-4806-B470-227ECEC3F823}"/>
    <dgm:cxn modelId="{CAEAE411-6AA4-47B7-8B26-4B0784FACBE4}" type="presOf" srcId="{D9C464F5-CCD8-4190-87B2-8012F11EAEC6}" destId="{B497A032-A2C3-4C75-80A3-822B669B3937}" srcOrd="0" destOrd="0" presId="urn:microsoft.com/office/officeart/2016/7/layout/VerticalDownArrowProcess"/>
    <dgm:cxn modelId="{91690624-EBF1-4288-8F08-BCDD7FD2BF68}" srcId="{E0DCCC6A-B34D-4DF2-BB21-7EC5BCBBEFED}" destId="{12CEB9A9-ABD8-4668-AFCB-5F4490D2526F}" srcOrd="3" destOrd="0" parTransId="{43CF49FC-A987-4D28-8F79-B5036F1444CD}" sibTransId="{DF0E7B86-57B9-4155-8CE0-23C754F3DBEB}"/>
    <dgm:cxn modelId="{72B96648-191B-4DDE-B232-403363A6844E}" type="presOf" srcId="{D522E5F9-6C9D-4691-93B1-60AF2F24DAC6}" destId="{104A1E50-8A53-4E97-8258-FED8F0CF5B1F}" srcOrd="0" destOrd="0" presId="urn:microsoft.com/office/officeart/2016/7/layout/VerticalDownArrowProcess"/>
    <dgm:cxn modelId="{F63A3257-2BA9-45C4-BC00-D14F4ED18571}" type="presOf" srcId="{A1C6ABCD-6AD5-441B-9E68-8FCA62DC3D53}" destId="{388125C3-151F-452A-980E-D7269BAF2D2C}" srcOrd="0" destOrd="0" presId="urn:microsoft.com/office/officeart/2016/7/layout/VerticalDownArrowProcess"/>
    <dgm:cxn modelId="{033B925D-93C9-4550-93EE-E748CDFA4E72}" type="presOf" srcId="{E0DCCC6A-B34D-4DF2-BB21-7EC5BCBBEFED}" destId="{B2AFE674-5F28-4557-A4DF-F15F2B29D7E9}" srcOrd="1" destOrd="0" presId="urn:microsoft.com/office/officeart/2016/7/layout/VerticalDownArrowProcess"/>
    <dgm:cxn modelId="{9E37DF6C-FE43-4A86-AAD8-A6A153ABAEBA}" srcId="{A1C6ABCD-6AD5-441B-9E68-8FCA62DC3D53}" destId="{D9C464F5-CCD8-4190-87B2-8012F11EAEC6}" srcOrd="0" destOrd="0" parTransId="{AC2399E5-7985-40BB-9CF8-8B90CA4486BB}" sibTransId="{015B3B5F-7E19-4577-B5EC-01D767367485}"/>
    <dgm:cxn modelId="{36DE497E-B5BF-428D-90DD-9475640E0806}" type="presOf" srcId="{43429120-0519-4B43-8FA7-06EE5305BAB0}" destId="{D473F2AA-EF4A-4555-8275-391E746D1C66}" srcOrd="0" destOrd="0" presId="urn:microsoft.com/office/officeart/2016/7/layout/VerticalDownArrowProcess"/>
    <dgm:cxn modelId="{900BCD7F-8DB2-4633-A508-938E5AE49440}" srcId="{5B3746E3-1DFC-4549-ADEA-7E185FF4A577}" destId="{23CC5FE3-ECC6-4FD8-8F37-6D7E66928093}" srcOrd="0" destOrd="0" parTransId="{2721CCC6-22CE-40D5-8B9D-72831986300E}" sibTransId="{845CE72E-B298-46D4-9D06-3D61058F2A84}"/>
    <dgm:cxn modelId="{B0C49D82-8269-43EE-AAA5-D7609C629C86}" type="presOf" srcId="{5B3746E3-1DFC-4549-ADEA-7E185FF4A577}" destId="{E8CD92B6-2B6E-42F8-9880-5C6D5472B156}" srcOrd="0" destOrd="0" presId="urn:microsoft.com/office/officeart/2016/7/layout/VerticalDownArrowProcess"/>
    <dgm:cxn modelId="{F7CF2388-373C-4262-B50C-B1274D057C5B}" type="presOf" srcId="{B79117B3-1653-42E4-9D15-8AFB8DA1A377}" destId="{D473F2AA-EF4A-4555-8275-391E746D1C66}" srcOrd="0" destOrd="2" presId="urn:microsoft.com/office/officeart/2016/7/layout/VerticalDownArrowProcess"/>
    <dgm:cxn modelId="{B6C6889E-92AE-4E03-B07E-2211AE35D305}" srcId="{E0DCCC6A-B34D-4DF2-BB21-7EC5BCBBEFED}" destId="{43429120-0519-4B43-8FA7-06EE5305BAB0}" srcOrd="0" destOrd="0" parTransId="{A1E4FBD4-3E4A-4D11-9BAE-576D6D35E70B}" sibTransId="{E7E18ACA-CDDD-47BC-BDAC-36251CFA6966}"/>
    <dgm:cxn modelId="{01FCB6A2-38CE-44EA-8D98-1409F01CE39F}" srcId="{E0DCCC6A-B34D-4DF2-BB21-7EC5BCBBEFED}" destId="{0C8CB0A0-9C3F-463E-AC21-530FD6612CD1}" srcOrd="1" destOrd="0" parTransId="{342DFBDA-9D62-40EC-AB64-73A9C94B2146}" sibTransId="{DD13028C-615E-48AE-AD30-39C22B819014}"/>
    <dgm:cxn modelId="{3F7021A6-34B5-4CD4-BD17-380F580117C5}" srcId="{D522E5F9-6C9D-4691-93B1-60AF2F24DAC6}" destId="{A1C6ABCD-6AD5-441B-9E68-8FCA62DC3D53}" srcOrd="2" destOrd="0" parTransId="{51E6C9B9-B364-42ED-B5F4-627C70D68990}" sibTransId="{D295FBDA-CDBC-445F-8ADD-D9DAAC960DC5}"/>
    <dgm:cxn modelId="{605D9FB3-E6E0-4B07-AB1C-D32ACAC07287}" type="presOf" srcId="{5B3746E3-1DFC-4549-ADEA-7E185FF4A577}" destId="{7A0FF5CB-91D6-4DFC-8CB4-48D9922FA100}" srcOrd="1" destOrd="0" presId="urn:microsoft.com/office/officeart/2016/7/layout/VerticalDownArrowProcess"/>
    <dgm:cxn modelId="{F13F39C3-F912-4C27-BF8D-43197ECF6542}" type="presOf" srcId="{E0DCCC6A-B34D-4DF2-BB21-7EC5BCBBEFED}" destId="{F68B9DC4-07B7-48E3-B17D-FE04AEABAB53}" srcOrd="0" destOrd="0" presId="urn:microsoft.com/office/officeart/2016/7/layout/VerticalDownArrowProcess"/>
    <dgm:cxn modelId="{C4F9B7C3-ADD8-4997-B003-7876940167AC}" type="presOf" srcId="{23CC5FE3-ECC6-4FD8-8F37-6D7E66928093}" destId="{9F91D249-05CA-4960-BE1D-4F9564F39C8A}" srcOrd="0" destOrd="0" presId="urn:microsoft.com/office/officeart/2016/7/layout/VerticalDownArrowProcess"/>
    <dgm:cxn modelId="{48A455C4-1F70-4078-8F07-0C1DB04B6999}" type="presOf" srcId="{12CEB9A9-ABD8-4668-AFCB-5F4490D2526F}" destId="{D473F2AA-EF4A-4555-8275-391E746D1C66}" srcOrd="0" destOrd="3" presId="urn:microsoft.com/office/officeart/2016/7/layout/VerticalDownArrowProcess"/>
    <dgm:cxn modelId="{460780CA-7959-4708-BAB5-F3034895B559}" srcId="{D522E5F9-6C9D-4691-93B1-60AF2F24DAC6}" destId="{E0DCCC6A-B34D-4DF2-BB21-7EC5BCBBEFED}" srcOrd="1" destOrd="0" parTransId="{4D09F987-1AFF-4C2D-B5D3-E43955531F13}" sibTransId="{A814D599-1D55-4721-A105-6F13D3CB8A9B}"/>
    <dgm:cxn modelId="{A4A2E5E2-F183-4072-AE89-071AC057E5DA}" srcId="{E0DCCC6A-B34D-4DF2-BB21-7EC5BCBBEFED}" destId="{B79117B3-1653-42E4-9D15-8AFB8DA1A377}" srcOrd="2" destOrd="0" parTransId="{90767389-ADF5-4D97-B3B8-AC94063E48C0}" sibTransId="{7984034F-8B4E-4FB0-8248-C80CBD6239CA}"/>
    <dgm:cxn modelId="{BCE35DE4-41CA-4C46-8803-ECEE4D15831C}" type="presOf" srcId="{0C8CB0A0-9C3F-463E-AC21-530FD6612CD1}" destId="{D473F2AA-EF4A-4555-8275-391E746D1C66}" srcOrd="0" destOrd="1" presId="urn:microsoft.com/office/officeart/2016/7/layout/VerticalDownArrowProcess"/>
    <dgm:cxn modelId="{B1CA473E-FD08-463E-AE76-5793B2EF3FE5}" type="presParOf" srcId="{104A1E50-8A53-4E97-8258-FED8F0CF5B1F}" destId="{0B325FCB-2EF5-42B4-A620-5B70884AD4C2}" srcOrd="0" destOrd="0" presId="urn:microsoft.com/office/officeart/2016/7/layout/VerticalDownArrowProcess"/>
    <dgm:cxn modelId="{4DD7500D-079A-43D2-BA8A-1D122CE648A1}" type="presParOf" srcId="{0B325FCB-2EF5-42B4-A620-5B70884AD4C2}" destId="{388125C3-151F-452A-980E-D7269BAF2D2C}" srcOrd="0" destOrd="0" presId="urn:microsoft.com/office/officeart/2016/7/layout/VerticalDownArrowProcess"/>
    <dgm:cxn modelId="{35B113B9-1BBF-4194-A104-023C8C05AA69}" type="presParOf" srcId="{0B325FCB-2EF5-42B4-A620-5B70884AD4C2}" destId="{B497A032-A2C3-4C75-80A3-822B669B3937}" srcOrd="1" destOrd="0" presId="urn:microsoft.com/office/officeart/2016/7/layout/VerticalDownArrowProcess"/>
    <dgm:cxn modelId="{5D21B1A4-35DD-45D4-ABDB-31C30E97C4CB}" type="presParOf" srcId="{104A1E50-8A53-4E97-8258-FED8F0CF5B1F}" destId="{64344862-2E76-41B5-BF19-192B2D5CA3DA}" srcOrd="1" destOrd="0" presId="urn:microsoft.com/office/officeart/2016/7/layout/VerticalDownArrowProcess"/>
    <dgm:cxn modelId="{1FCEDD67-CAAD-4683-8054-13D291C84833}" type="presParOf" srcId="{104A1E50-8A53-4E97-8258-FED8F0CF5B1F}" destId="{E1A0D01A-65A7-4D7C-AD78-E9611A311E58}" srcOrd="2" destOrd="0" presId="urn:microsoft.com/office/officeart/2016/7/layout/VerticalDownArrowProcess"/>
    <dgm:cxn modelId="{DC8C1DA7-63DE-44F3-ACF7-5583AB3650D1}" type="presParOf" srcId="{E1A0D01A-65A7-4D7C-AD78-E9611A311E58}" destId="{F68B9DC4-07B7-48E3-B17D-FE04AEABAB53}" srcOrd="0" destOrd="0" presId="urn:microsoft.com/office/officeart/2016/7/layout/VerticalDownArrowProcess"/>
    <dgm:cxn modelId="{4451F8F5-D4D3-445D-9CB1-B485DEF30C6B}" type="presParOf" srcId="{E1A0D01A-65A7-4D7C-AD78-E9611A311E58}" destId="{B2AFE674-5F28-4557-A4DF-F15F2B29D7E9}" srcOrd="1" destOrd="0" presId="urn:microsoft.com/office/officeart/2016/7/layout/VerticalDownArrowProcess"/>
    <dgm:cxn modelId="{7739F17B-3D07-4DD2-979C-D11E933A06FC}" type="presParOf" srcId="{E1A0D01A-65A7-4D7C-AD78-E9611A311E58}" destId="{D473F2AA-EF4A-4555-8275-391E746D1C66}" srcOrd="2" destOrd="0" presId="urn:microsoft.com/office/officeart/2016/7/layout/VerticalDownArrowProcess"/>
    <dgm:cxn modelId="{8658F27A-48C8-4E0A-BC64-C6DCD12BDDD9}" type="presParOf" srcId="{104A1E50-8A53-4E97-8258-FED8F0CF5B1F}" destId="{516C85BB-5DE9-460C-A590-0747F3C36A3B}" srcOrd="3" destOrd="0" presId="urn:microsoft.com/office/officeart/2016/7/layout/VerticalDownArrowProcess"/>
    <dgm:cxn modelId="{F111F149-D59B-45F0-84F3-3A0CCF6DA80C}" type="presParOf" srcId="{104A1E50-8A53-4E97-8258-FED8F0CF5B1F}" destId="{AF8EBF9B-CB56-44FE-A926-845A90E34048}" srcOrd="4" destOrd="0" presId="urn:microsoft.com/office/officeart/2016/7/layout/VerticalDownArrowProcess"/>
    <dgm:cxn modelId="{2E5BFE65-BE9B-4D44-AC0F-7AB20AFF96B9}" type="presParOf" srcId="{AF8EBF9B-CB56-44FE-A926-845A90E34048}" destId="{E8CD92B6-2B6E-42F8-9880-5C6D5472B156}" srcOrd="0" destOrd="0" presId="urn:microsoft.com/office/officeart/2016/7/layout/VerticalDownArrowProcess"/>
    <dgm:cxn modelId="{BAD6AE6D-686A-4E6A-AE2F-F5B6752A4C1C}" type="presParOf" srcId="{AF8EBF9B-CB56-44FE-A926-845A90E34048}" destId="{7A0FF5CB-91D6-4DFC-8CB4-48D9922FA100}" srcOrd="1" destOrd="0" presId="urn:microsoft.com/office/officeart/2016/7/layout/VerticalDownArrowProcess"/>
    <dgm:cxn modelId="{FB697BB5-E5EE-4CD4-94FA-592698C43AC8}" type="presParOf" srcId="{AF8EBF9B-CB56-44FE-A926-845A90E34048}" destId="{9F91D249-05CA-4960-BE1D-4F9564F39C8A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B61C30-ECE5-4BE7-8057-F669CC8CEB62}">
      <dsp:nvSpPr>
        <dsp:cNvPr id="0" name=""/>
        <dsp:cNvSpPr/>
      </dsp:nvSpPr>
      <dsp:spPr>
        <a:xfrm>
          <a:off x="0" y="502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0A2181-8263-482E-9A7D-586B12F06C54}">
      <dsp:nvSpPr>
        <dsp:cNvPr id="0" name=""/>
        <dsp:cNvSpPr/>
      </dsp:nvSpPr>
      <dsp:spPr>
        <a:xfrm>
          <a:off x="355549" y="264960"/>
          <a:ext cx="646453" cy="6464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B4E499-FC62-4129-BE68-0F9CCA8B020A}">
      <dsp:nvSpPr>
        <dsp:cNvPr id="0" name=""/>
        <dsp:cNvSpPr/>
      </dsp:nvSpPr>
      <dsp:spPr>
        <a:xfrm>
          <a:off x="1357552" y="502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Attempt to replicate results with other mammalian prion proteins</a:t>
          </a:r>
        </a:p>
      </dsp:txBody>
      <dsp:txXfrm>
        <a:off x="1357552" y="502"/>
        <a:ext cx="8730146" cy="1175370"/>
      </dsp:txXfrm>
    </dsp:sp>
    <dsp:sp modelId="{F3010E87-D1A8-4667-AACE-F44950863F53}">
      <dsp:nvSpPr>
        <dsp:cNvPr id="0" name=""/>
        <dsp:cNvSpPr/>
      </dsp:nvSpPr>
      <dsp:spPr>
        <a:xfrm>
          <a:off x="0" y="1469714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5BD002-6D4D-4B44-BA55-2F0E08B47D7D}">
      <dsp:nvSpPr>
        <dsp:cNvPr id="0" name=""/>
        <dsp:cNvSpPr/>
      </dsp:nvSpPr>
      <dsp:spPr>
        <a:xfrm>
          <a:off x="355549" y="1734173"/>
          <a:ext cx="646453" cy="6464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C31E04-49BB-481B-909F-0AFAEF4D2A59}">
      <dsp:nvSpPr>
        <dsp:cNvPr id="0" name=""/>
        <dsp:cNvSpPr/>
      </dsp:nvSpPr>
      <dsp:spPr>
        <a:xfrm>
          <a:off x="1357552" y="1469714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Identify molecules to test on binding sites through docking simulation</a:t>
          </a:r>
        </a:p>
      </dsp:txBody>
      <dsp:txXfrm>
        <a:off x="1357552" y="1469714"/>
        <a:ext cx="8730146" cy="1175370"/>
      </dsp:txXfrm>
    </dsp:sp>
    <dsp:sp modelId="{0964C382-8196-4530-A875-223A5709618C}">
      <dsp:nvSpPr>
        <dsp:cNvPr id="0" name=""/>
        <dsp:cNvSpPr/>
      </dsp:nvSpPr>
      <dsp:spPr>
        <a:xfrm>
          <a:off x="0" y="2938927"/>
          <a:ext cx="10087699" cy="117537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5ECB95-9374-48F3-A428-4A19B1D5069E}">
      <dsp:nvSpPr>
        <dsp:cNvPr id="0" name=""/>
        <dsp:cNvSpPr/>
      </dsp:nvSpPr>
      <dsp:spPr>
        <a:xfrm>
          <a:off x="355549" y="3203385"/>
          <a:ext cx="646453" cy="6464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AE0AF0-4626-4826-AFB5-F1E937AD108D}">
      <dsp:nvSpPr>
        <dsp:cNvPr id="0" name=""/>
        <dsp:cNvSpPr/>
      </dsp:nvSpPr>
      <dsp:spPr>
        <a:xfrm>
          <a:off x="1357552" y="2938927"/>
          <a:ext cx="8730146" cy="11753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393" tIns="124393" rIns="124393" bIns="1243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Build Machine-Learning algorithm to identify, test, and conclude best allosteric sites on proteins</a:t>
          </a:r>
        </a:p>
      </dsp:txBody>
      <dsp:txXfrm>
        <a:off x="1357552" y="2938927"/>
        <a:ext cx="8730146" cy="11753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8125C3-151F-452A-980E-D7269BAF2D2C}">
      <dsp:nvSpPr>
        <dsp:cNvPr id="0" name=""/>
        <dsp:cNvSpPr/>
      </dsp:nvSpPr>
      <dsp:spPr>
        <a:xfrm>
          <a:off x="0" y="3097427"/>
          <a:ext cx="2521924" cy="101664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9359" tIns="113792" rIns="179359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Appalachian College Association</a:t>
          </a:r>
        </a:p>
      </dsp:txBody>
      <dsp:txXfrm>
        <a:off x="0" y="3097427"/>
        <a:ext cx="2521924" cy="1016644"/>
      </dsp:txXfrm>
    </dsp:sp>
    <dsp:sp modelId="{B497A032-A2C3-4C75-80A3-822B669B3937}">
      <dsp:nvSpPr>
        <dsp:cNvPr id="0" name=""/>
        <dsp:cNvSpPr/>
      </dsp:nvSpPr>
      <dsp:spPr>
        <a:xfrm>
          <a:off x="2521924" y="3097427"/>
          <a:ext cx="7565774" cy="101664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3470" tIns="139700" rIns="153470" bIns="13970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Ledford Scholars Program</a:t>
          </a:r>
        </a:p>
      </dsp:txBody>
      <dsp:txXfrm>
        <a:off x="2521924" y="3097427"/>
        <a:ext cx="7565774" cy="1016644"/>
      </dsp:txXfrm>
    </dsp:sp>
    <dsp:sp modelId="{B2AFE674-5F28-4557-A4DF-F15F2B29D7E9}">
      <dsp:nvSpPr>
        <dsp:cNvPr id="0" name=""/>
        <dsp:cNvSpPr/>
      </dsp:nvSpPr>
      <dsp:spPr>
        <a:xfrm rot="10800000">
          <a:off x="0" y="1549077"/>
          <a:ext cx="2521924" cy="156359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9359" tIns="113792" rIns="179359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MIV-REU Personal Investigators and Peer Mentors</a:t>
          </a:r>
        </a:p>
      </dsp:txBody>
      <dsp:txXfrm rot="-10800000">
        <a:off x="0" y="1549077"/>
        <a:ext cx="2521924" cy="1016339"/>
      </dsp:txXfrm>
    </dsp:sp>
    <dsp:sp modelId="{D473F2AA-EF4A-4555-8275-391E746D1C66}">
      <dsp:nvSpPr>
        <dsp:cNvPr id="0" name=""/>
        <dsp:cNvSpPr/>
      </dsp:nvSpPr>
      <dsp:spPr>
        <a:xfrm>
          <a:off x="2521924" y="1549077"/>
          <a:ext cx="7565774" cy="101633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3470" tIns="139700" rIns="153470" bIns="13970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Dr. Jarrod French (The Hormel Institute, University of Minnesota)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Dr. Katherine Hicks (SUNY Cortland)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Dr. Andy Torelli (Ithaca College)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Olive Beyer and Sarah Toay</a:t>
          </a:r>
        </a:p>
      </dsp:txBody>
      <dsp:txXfrm>
        <a:off x="2521924" y="1549077"/>
        <a:ext cx="7565774" cy="1016339"/>
      </dsp:txXfrm>
    </dsp:sp>
    <dsp:sp modelId="{7A0FF5CB-91D6-4DFC-8CB4-48D9922FA100}">
      <dsp:nvSpPr>
        <dsp:cNvPr id="0" name=""/>
        <dsp:cNvSpPr/>
      </dsp:nvSpPr>
      <dsp:spPr>
        <a:xfrm rot="10800000">
          <a:off x="0" y="727"/>
          <a:ext cx="2521924" cy="156359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79359" tIns="113792" rIns="179359" bIns="113792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Research and Academic Advisor</a:t>
          </a:r>
        </a:p>
      </dsp:txBody>
      <dsp:txXfrm rot="-10800000">
        <a:off x="0" y="727"/>
        <a:ext cx="2521924" cy="1016339"/>
      </dsp:txXfrm>
    </dsp:sp>
    <dsp:sp modelId="{9F91D249-05CA-4960-BE1D-4F9564F39C8A}">
      <dsp:nvSpPr>
        <dsp:cNvPr id="0" name=""/>
        <dsp:cNvSpPr/>
      </dsp:nvSpPr>
      <dsp:spPr>
        <a:xfrm>
          <a:off x="2521924" y="727"/>
          <a:ext cx="7565774" cy="101633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53470" tIns="139700" rIns="153470" bIns="139700" numCol="1" spcCol="1270" anchor="ctr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Dr. Joshua Ring</a:t>
          </a:r>
        </a:p>
      </dsp:txBody>
      <dsp:txXfrm>
        <a:off x="2521924" y="727"/>
        <a:ext cx="7565774" cy="10163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88634-FBA9-41D6-8B35-EE3A7D816B7C}" type="datetimeFigureOut">
              <a:rPr lang="en-US" smtClean="0"/>
              <a:t>4/23/24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C78D2-97D1-4B37-BDD1-08A09BD4CA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4/23/24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my name is Reagan Womack and I’m a chemistry major here at </a:t>
            </a:r>
            <a:r>
              <a:rPr lang="en-US" dirty="0" err="1"/>
              <a:t>lenoir-rhyne</a:t>
            </a:r>
            <a:endParaRPr lang="en-US" dirty="0"/>
          </a:p>
          <a:p>
            <a:endParaRPr lang="en-US" dirty="0"/>
          </a:p>
          <a:p>
            <a:r>
              <a:rPr lang="en-US" dirty="0"/>
              <a:t>Now, that’s a long title, so let me simplify it a 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796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step: find a mutation or mutations that destabilize the protein structure</a:t>
            </a:r>
          </a:p>
          <a:p>
            <a:endParaRPr lang="en-US" dirty="0"/>
          </a:p>
          <a:p>
            <a:r>
              <a:rPr lang="en-US" dirty="0"/>
              <a:t>Not all infectious mutations to PRNP destabilize native conformation, but valine-isoleucine at 189 or 203 do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6699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Next: find sites that are highly connected to mutation sites</a:t>
            </a:r>
          </a:p>
          <a:p>
            <a:endParaRPr lang="en-US" dirty="0"/>
          </a:p>
          <a:p>
            <a:r>
              <a:rPr lang="en-US" dirty="0"/>
              <a:t>Binding to these sites can do one of two things:</a:t>
            </a:r>
          </a:p>
          <a:p>
            <a:r>
              <a:rPr lang="en-US" dirty="0"/>
              <a:t>	constraining effect on mutation site and/or misfold initiation site</a:t>
            </a:r>
          </a:p>
          <a:p>
            <a:r>
              <a:rPr lang="en-US" dirty="0"/>
              <a:t>	induce flexibility at mutation and/or misfold initiation 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6347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Finally: test potential regulatory sites to find what sites add rigidity to misfold initiation 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816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Binding to res 194-199 has constraining effect on res 194-199</a:t>
            </a:r>
          </a:p>
          <a:p>
            <a:r>
              <a:rPr lang="en-US" dirty="0"/>
              <a:t>So does binding to res 165-167</a:t>
            </a:r>
          </a:p>
          <a:p>
            <a:r>
              <a:rPr lang="en-US" dirty="0"/>
              <a:t>And binding to res 149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9237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previous work, binding to a site on each subdomain may help protein fold to native conformation</a:t>
            </a:r>
          </a:p>
          <a:p>
            <a:endParaRPr lang="en-US" dirty="0"/>
          </a:p>
          <a:p>
            <a:r>
              <a:rPr lang="en-US" dirty="0"/>
              <a:t>I propose 2 binding sites that could be bound by drug molecule to prevent misfold:</a:t>
            </a:r>
          </a:p>
          <a:p>
            <a:r>
              <a:rPr lang="en-US" dirty="0"/>
              <a:t>Site A: res 166 and/or 167</a:t>
            </a:r>
          </a:p>
          <a:p>
            <a:r>
              <a:rPr lang="en-US" dirty="0"/>
              <a:t>Site B: res 149, 195, 197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3129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Attempt to replicate results with other mammalian prion proteins</a:t>
            </a:r>
          </a:p>
          <a:p>
            <a:endParaRPr lang="en-US" dirty="0"/>
          </a:p>
          <a:p>
            <a:r>
              <a:rPr lang="en-US" dirty="0"/>
              <a:t>Identify molecules to test on binding sites through docking simulation, then test</a:t>
            </a:r>
          </a:p>
          <a:p>
            <a:endParaRPr lang="en-US" dirty="0"/>
          </a:p>
          <a:p>
            <a:r>
              <a:rPr lang="en-US" dirty="0"/>
              <a:t>Build machine-learning algorithm to identify, test, and conclude best allosteric sites on proteins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3363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/>
              <a:t>I would like to thank my research and academic advisor, Dr. Joshua Ring, for his continued guidance and support throughout this project. I would also like to thank the personal investigators and peer mentors of the summer 2023 MIV-REU program for their expertise in the field of computational sciences and insight into the current techniques used for docking analysis. Finally, I would like to thank the Appalachian College Association and their Ledford Scholars Program for funding this first stage of my research.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5671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you, are there any questions?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682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research focused on using computer models and simulations to identify potential drug binding sites on human prion protein</a:t>
            </a:r>
          </a:p>
          <a:p>
            <a:endParaRPr lang="en-US" dirty="0"/>
          </a:p>
          <a:p>
            <a:r>
              <a:rPr lang="en-US" dirty="0"/>
              <a:t>These sites could be targeted by drug molecules to prevent the progression of prion diseases… but what are prion diseases?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3787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Prion diseases are a class of neurodegenerative diseases characterized by rapid and fatal disease progression</a:t>
            </a:r>
          </a:p>
          <a:p>
            <a:endParaRPr lang="en-US" dirty="0"/>
          </a:p>
          <a:p>
            <a:r>
              <a:rPr lang="en-US" dirty="0"/>
              <a:t>More common prion diseases: Mad cow, scrapie, chronic wasting disease</a:t>
            </a:r>
          </a:p>
          <a:p>
            <a:endParaRPr lang="en-US" dirty="0"/>
          </a:p>
          <a:p>
            <a:r>
              <a:rPr lang="en-US" dirty="0"/>
              <a:t>In humans: Creutzfeldt-Jakob disease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868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Normal structure of prion protein consists of 3 alpha helices and 2 small beta sheets</a:t>
            </a:r>
          </a:p>
          <a:p>
            <a:endParaRPr lang="en-US" dirty="0"/>
          </a:p>
          <a:p>
            <a:r>
              <a:rPr lang="en-US" dirty="0"/>
              <a:t>When there is a mutation on PRNP gene encoding prion protein, structure might prefer to fold into beta-sheet rich conformation instead of normal conformation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0554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Current working theory for how prion diseases progress</a:t>
            </a:r>
          </a:p>
          <a:p>
            <a:endParaRPr lang="en-US" dirty="0"/>
          </a:p>
          <a:p>
            <a:r>
              <a:rPr lang="en-US" dirty="0"/>
              <a:t>Abnormal prion attaches to normal prion protein and adds it to growing amyloid fibril</a:t>
            </a:r>
          </a:p>
          <a:p>
            <a:endParaRPr lang="en-US" dirty="0"/>
          </a:p>
          <a:p>
            <a:r>
              <a:rPr lang="en-US" dirty="0"/>
              <a:t>Amyloid fibrils very rigid and hard to break up, making early intervention crucial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594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Prion diseases aren’t the only diseases that are caused by these growing amyloid fibrils</a:t>
            </a:r>
          </a:p>
          <a:p>
            <a:endParaRPr lang="en-US" dirty="0"/>
          </a:p>
          <a:p>
            <a:r>
              <a:rPr lang="en-US" dirty="0"/>
              <a:t>Alzheimer’s &amp; amyloid-beta peptide</a:t>
            </a:r>
          </a:p>
          <a:p>
            <a:endParaRPr lang="en-US" dirty="0"/>
          </a:p>
          <a:p>
            <a:r>
              <a:rPr lang="en-US" dirty="0"/>
              <a:t>Parkinson’s &amp; alpha-synuclein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943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we look back at structure of normal prion protein, we can find some information that may guide our search for a drug binding site</a:t>
            </a:r>
          </a:p>
          <a:p>
            <a:endParaRPr lang="en-US" dirty="0"/>
          </a:p>
          <a:p>
            <a:r>
              <a:rPr lang="en-US" dirty="0"/>
              <a:t>Alpha2-alpha3 loop area where misfolding starts, then spreads to rest of protein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989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Prion protein can also be divided into 2 subdomains</a:t>
            </a:r>
          </a:p>
          <a:p>
            <a:endParaRPr lang="en-US" dirty="0"/>
          </a:p>
          <a:p>
            <a:r>
              <a:rPr lang="en-US" dirty="0"/>
              <a:t>Lower subdomain where many infectious mutations are located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9390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Previous work bound to sites on each of these subdomains to stabilize native conformation of prion protein</a:t>
            </a:r>
          </a:p>
          <a:p>
            <a:endParaRPr lang="en-US" dirty="0"/>
          </a:p>
          <a:p>
            <a:r>
              <a:rPr lang="en-US" dirty="0"/>
              <a:t>PPS acts as pharmacological chaperone when bound to each subdomain, helping protein to fold into native conformation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939589-3E79-4C82-AA4A-FE78234FAA5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288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57809"/>
            <a:ext cx="7983110" cy="3080335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61510" y="2744546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59" y="640080"/>
            <a:ext cx="4815836" cy="210312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183E8BD-29F0-8F9F-FC7D-73F8067BCDD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C983CA3-739C-6C20-AFE0-0997370354B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31427" y="640080"/>
            <a:ext cx="5122889" cy="2103120"/>
          </a:xfrm>
        </p:spPr>
        <p:txBody>
          <a:bodyPr lIns="0" tIns="0" rIns="0" bIns="0" anchor="ctr" anchorCtr="0">
            <a:normAutofit/>
          </a:bodyPr>
          <a:lstStyle>
            <a:lvl1pPr marL="0" indent="0">
              <a:lnSpc>
                <a:spcPct val="110000"/>
              </a:lnSpc>
              <a:buNone/>
              <a:defRPr sz="1800">
                <a:solidFill>
                  <a:schemeClr val="tx1"/>
                </a:solidFill>
              </a:defRPr>
            </a:lvl1pPr>
            <a:lvl2pPr marL="228600">
              <a:lnSpc>
                <a:spcPct val="100000"/>
              </a:lnSpc>
              <a:defRPr sz="1600">
                <a:solidFill>
                  <a:schemeClr val="tx1"/>
                </a:solidFill>
              </a:defRPr>
            </a:lvl2pPr>
            <a:lvl3pPr marL="457200">
              <a:lnSpc>
                <a:spcPct val="100000"/>
              </a:lnSpc>
              <a:defRPr sz="1400">
                <a:solidFill>
                  <a:schemeClr val="tx1"/>
                </a:solidFill>
              </a:defRPr>
            </a:lvl3pPr>
            <a:lvl4pPr marL="685800">
              <a:lnSpc>
                <a:spcPct val="100000"/>
              </a:lnSpc>
              <a:defRPr sz="1200">
                <a:solidFill>
                  <a:schemeClr val="tx1"/>
                </a:solidFill>
              </a:defRPr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BC9F29C-BBE9-AFB4-AFC6-30BCA4EB2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BC4D286-C480-B4CF-4406-CACC323F9FAD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280160" y="3017520"/>
            <a:ext cx="10374152" cy="3208866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0BEE2817-4518-D59A-BD13-29A3D4FE64F0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539516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905268"/>
      </p:ext>
    </p:extLst>
  </p:cSld>
  <p:clrMapOvr>
    <a:masterClrMapping/>
  </p:clrMapOvr>
  <p:transition spd="slow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4970638"/>
            <a:ext cx="9144000" cy="1280160"/>
          </a:xfrm>
        </p:spPr>
        <p:txBody>
          <a:bodyPr lIns="0" tIns="0" rIns="0" bIns="0" anchor="b" anchorCtr="0"/>
          <a:lstStyle>
            <a:lvl1pPr algn="l">
              <a:defRPr sz="4000" b="1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F0626849-9D2D-3C95-8C10-FA8F325FE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685800"/>
            <a:ext cx="4937760" cy="4023360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>
              <a:spcBef>
                <a:spcPts val="1200"/>
              </a:spcBef>
              <a:defRPr sz="1800"/>
            </a:lvl2pPr>
            <a:lvl3pPr marL="914400">
              <a:spcBef>
                <a:spcPts val="1200"/>
              </a:spcBef>
              <a:defRPr sz="1800"/>
            </a:lvl3pPr>
            <a:lvl4pPr marL="1371600">
              <a:spcBef>
                <a:spcPts val="1200"/>
              </a:spcBef>
              <a:defRPr sz="1800"/>
            </a:lvl4pPr>
            <a:lvl5pPr marL="18288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04755" y="685800"/>
            <a:ext cx="4937760" cy="4023360"/>
          </a:xfrm>
        </p:spPr>
        <p:txBody>
          <a:bodyPr lIns="0" tIns="0" rIns="0" bIns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800"/>
            </a:lvl2pPr>
            <a:lvl3pPr>
              <a:spcBef>
                <a:spcPts val="1200"/>
              </a:spcBef>
              <a:defRPr sz="1800"/>
            </a:lvl3pPr>
            <a:lvl4pPr>
              <a:spcBef>
                <a:spcPts val="1200"/>
              </a:spcBef>
              <a:defRPr sz="1800"/>
            </a:lvl4pPr>
            <a:lvl5pPr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717D91C-F78C-0E4C-FB27-7112AB840A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322570" y="5680647"/>
            <a:ext cx="465456" cy="581432"/>
            <a:chOff x="7843462" y="2744546"/>
            <a:chExt cx="465456" cy="581432"/>
          </a:xfrm>
        </p:grpSpPr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CC935CF3-75DF-0DC7-1B2A-E0E0205DF64B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Graphic 13">
              <a:extLst>
                <a:ext uri="{FF2B5EF4-FFF2-40B4-BE49-F238E27FC236}">
                  <a16:creationId xmlns:a16="http://schemas.microsoft.com/office/drawing/2014/main" id="{D5782BEB-6319-DEC1-F9ED-BA9201C6B9B7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6E59DFAF-9794-BD12-D89A-422FFFFCE023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6444A47-BCB3-5C86-F2B8-25092BE8D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48C53D-49AB-C003-70E8-5117AF079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96BC1DE-6696-3408-564E-2D73B1266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711518" y="5393214"/>
            <a:ext cx="1097341" cy="736658"/>
            <a:chOff x="10508317" y="446637"/>
            <a:chExt cx="1097341" cy="736658"/>
          </a:xfrm>
        </p:grpSpPr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268EB1E4-29D6-C3F5-BCBB-FB7E7EE5C2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08317" y="492206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Graphic 16">
              <a:extLst>
                <a:ext uri="{FF2B5EF4-FFF2-40B4-BE49-F238E27FC236}">
                  <a16:creationId xmlns:a16="http://schemas.microsoft.com/office/drawing/2014/main" id="{09524D46-140F-2F4F-430B-F59815A07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477944" y="1055581"/>
              <a:ext cx="127714" cy="127714"/>
            </a:xfrm>
            <a:custGeom>
              <a:avLst/>
              <a:gdLst>
                <a:gd name="connsiteX0" fmla="*/ 63857 w 127714"/>
                <a:gd name="connsiteY0" fmla="*/ 18874 h 127714"/>
                <a:gd name="connsiteX1" fmla="*/ 108840 w 127714"/>
                <a:gd name="connsiteY1" fmla="*/ 63857 h 127714"/>
                <a:gd name="connsiteX2" fmla="*/ 63857 w 127714"/>
                <a:gd name="connsiteY2" fmla="*/ 108840 h 127714"/>
                <a:gd name="connsiteX3" fmla="*/ 18874 w 127714"/>
                <a:gd name="connsiteY3" fmla="*/ 63857 h 127714"/>
                <a:gd name="connsiteX4" fmla="*/ 63857 w 127714"/>
                <a:gd name="connsiteY4" fmla="*/ 18874 h 127714"/>
                <a:gd name="connsiteX5" fmla="*/ 63857 w 127714"/>
                <a:gd name="connsiteY5" fmla="*/ 0 h 127714"/>
                <a:gd name="connsiteX6" fmla="*/ 0 w 127714"/>
                <a:gd name="connsiteY6" fmla="*/ 63857 h 127714"/>
                <a:gd name="connsiteX7" fmla="*/ 63857 w 127714"/>
                <a:gd name="connsiteY7" fmla="*/ 127714 h 127714"/>
                <a:gd name="connsiteX8" fmla="*/ 127714 w 127714"/>
                <a:gd name="connsiteY8" fmla="*/ 63857 h 127714"/>
                <a:gd name="connsiteX9" fmla="*/ 63857 w 127714"/>
                <a:gd name="connsiteY9" fmla="*/ 0 h 127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4" h="127714">
                  <a:moveTo>
                    <a:pt x="63857" y="18874"/>
                  </a:moveTo>
                  <a:cubicBezTo>
                    <a:pt x="88700" y="18874"/>
                    <a:pt x="108840" y="39014"/>
                    <a:pt x="108840" y="63857"/>
                  </a:cubicBezTo>
                  <a:cubicBezTo>
                    <a:pt x="108840" y="88700"/>
                    <a:pt x="88700" y="108840"/>
                    <a:pt x="63857" y="108840"/>
                  </a:cubicBezTo>
                  <a:cubicBezTo>
                    <a:pt x="39014" y="108840"/>
                    <a:pt x="18874" y="88700"/>
                    <a:pt x="18874" y="63857"/>
                  </a:cubicBezTo>
                  <a:cubicBezTo>
                    <a:pt x="18898" y="39024"/>
                    <a:pt x="39024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4"/>
                    <a:pt x="63857" y="127714"/>
                  </a:cubicBezTo>
                  <a:cubicBezTo>
                    <a:pt x="99124" y="127714"/>
                    <a:pt x="127714" y="99124"/>
                    <a:pt x="127714" y="63857"/>
                  </a:cubicBezTo>
                  <a:cubicBezTo>
                    <a:pt x="127714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2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Graphic 14">
              <a:extLst>
                <a:ext uri="{FF2B5EF4-FFF2-40B4-BE49-F238E27FC236}">
                  <a16:creationId xmlns:a16="http://schemas.microsoft.com/office/drawing/2014/main" id="{AC75143B-C717-8D04-743C-B40FB5EFB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41555" y="446637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87376429"/>
      </p:ext>
    </p:extLst>
  </p:cSld>
  <p:clrMapOvr>
    <a:masterClrMapping/>
  </p:clrMapOvr>
  <p:transition spd="slow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40080"/>
            <a:ext cx="10087699" cy="1280160"/>
          </a:xfrm>
        </p:spPr>
        <p:txBody>
          <a:bodyPr lIns="0" tIns="0" rIns="0" bIns="0" anchor="b" anchorCtr="0"/>
          <a:lstStyle>
            <a:lvl1pPr>
              <a:defRPr sz="4000" b="1" cap="all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6B8DF0-B7E6-5032-C3C7-E457E793B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280160" y="2103119"/>
            <a:ext cx="10087699" cy="4114800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C5F4D40-ADE4-5EEB-436C-8563A49C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  <p:transition spd="slow">
    <p:cove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bbles and Title 1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2897" y="585216"/>
            <a:ext cx="8965094" cy="2276856"/>
          </a:xfrm>
        </p:spPr>
        <p:txBody>
          <a:bodyPr lIns="0" tIns="0" rIns="0" anchor="b"/>
          <a:lstStyle>
            <a:lvl1pPr algn="r">
              <a:lnSpc>
                <a:spcPts val="4800"/>
              </a:lnSpc>
              <a:defRPr sz="48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FC9B12A4-113B-B3F6-5926-5C2A6F504AB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71606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40609" y="3127248"/>
            <a:ext cx="6117381" cy="3017520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AF51D36-DB19-27CD-47E0-A4261648DA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614240">
            <a:off x="3975343" y="2819532"/>
            <a:ext cx="465456" cy="581432"/>
            <a:chOff x="7843462" y="2744546"/>
            <a:chExt cx="465456" cy="581432"/>
          </a:xfrm>
        </p:grpSpPr>
        <p:sp>
          <p:nvSpPr>
            <p:cNvPr id="4" name="Graphic 12">
              <a:extLst>
                <a:ext uri="{FF2B5EF4-FFF2-40B4-BE49-F238E27FC236}">
                  <a16:creationId xmlns:a16="http://schemas.microsoft.com/office/drawing/2014/main" id="{3EFED0E0-17D4-C5B0-09D0-B43338A856B3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Graphic 13">
              <a:extLst>
                <a:ext uri="{FF2B5EF4-FFF2-40B4-BE49-F238E27FC236}">
                  <a16:creationId xmlns:a16="http://schemas.microsoft.com/office/drawing/2014/main" id="{8F798BBE-9B6F-700D-08A1-09ABC5388CCE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Graphic 15">
              <a:extLst>
                <a:ext uri="{FF2B5EF4-FFF2-40B4-BE49-F238E27FC236}">
                  <a16:creationId xmlns:a16="http://schemas.microsoft.com/office/drawing/2014/main" id="{4AE2D1C5-9D85-9049-690C-3AFCE7E2DA56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0FE75D-ACD3-655E-58A7-8F2C18276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362630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5B2B208-F5B9-0151-C982-A389CB0B2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EEA6CA-DE1E-18ED-E69E-54A1372FE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15890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973C81-5E94-41F6-CE15-3B4763B3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35B5C-F994-9D57-3118-919EE90F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6544" y="614202"/>
            <a:ext cx="5918072" cy="2276856"/>
          </a:xfrm>
        </p:spPr>
        <p:txBody>
          <a:bodyPr lIns="0" tIns="0" rIns="0" bIns="0" anchor="b"/>
          <a:lstStyle>
            <a:lvl1pPr algn="r">
              <a:lnSpc>
                <a:spcPts val="4000"/>
              </a:lnSpc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C738AB3-8054-6E21-C34C-36AF3A31AC4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280160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anchor="t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D1B85-4BEF-C1C1-5619-B82E9E44A9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16548" y="3161752"/>
            <a:ext cx="5918068" cy="3144965"/>
          </a:xfrm>
        </p:spPr>
        <p:txBody>
          <a:bodyPr lIns="0" tIns="0" rIns="0" bIns="0">
            <a:normAutofit/>
          </a:bodyPr>
          <a:lstStyle>
            <a:lvl1pPr marL="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2pPr>
            <a:lvl3pPr marL="9144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3pPr>
            <a:lvl4pPr marL="1371600" indent="0" algn="r">
              <a:spcBef>
                <a:spcPts val="1200"/>
              </a:spcBef>
              <a:buNone/>
              <a:defRPr sz="2400">
                <a:solidFill>
                  <a:schemeClr val="bg1"/>
                </a:solidFill>
              </a:defRPr>
            </a:lvl4pPr>
            <a:lvl5pPr marL="1828800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52402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9872E9-2F0D-2FEB-0974-F0BBBC5E033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7238999" y="6356350"/>
            <a:ext cx="379561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3386775"/>
            <a:ext cx="8311102" cy="3080335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9670435">
            <a:off x="7632743" y="794953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Picture Placeholder 14">
            <a:extLst>
              <a:ext uri="{FF2B5EF4-FFF2-40B4-BE49-F238E27FC236}">
                <a16:creationId xmlns:a16="http://schemas.microsoft.com/office/drawing/2014/main" id="{01D87F51-D69B-9038-0566-4FDC355AB6F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97587" y="411831"/>
            <a:ext cx="3521337" cy="3521344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51239695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640080"/>
            <a:ext cx="10302240" cy="1852046"/>
          </a:xfrm>
        </p:spPr>
        <p:txBody>
          <a:bodyPr lIns="0" tIns="0" rIns="0" bIns="0" anchor="b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588447"/>
            <a:ext cx="7853678" cy="726645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7659974" y="445645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5" name="Picture Placeholder 14">
            <a:extLst>
              <a:ext uri="{FF2B5EF4-FFF2-40B4-BE49-F238E27FC236}">
                <a16:creationId xmlns:a16="http://schemas.microsoft.com/office/drawing/2014/main" id="{5DDB7824-50BA-B12F-AD49-CA8953CA3A0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536252" y="3205313"/>
            <a:ext cx="3043077" cy="3043083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52645656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4800" y="640080"/>
            <a:ext cx="7498080" cy="1280160"/>
          </a:xfrm>
        </p:spPr>
        <p:txBody>
          <a:bodyPr lIns="0" tIns="0" rIns="0" bIns="0" anchor="b" anchorCtr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2376"/>
            <a:ext cx="520991" cy="517379"/>
          </a:xfrm>
        </p:spPr>
        <p:txBody>
          <a:bodyPr anchor="t" anchorCtr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317615" y="895646"/>
            <a:ext cx="1956925" cy="195692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" anchor="t" anchorCtr="0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14800" y="2194560"/>
            <a:ext cx="7498080" cy="40233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defRPr sz="1600"/>
            </a:lvl2pPr>
            <a:lvl3pPr marL="457200">
              <a:defRPr sz="1400"/>
            </a:lvl3pPr>
            <a:lvl4pPr marL="685800">
              <a:defRPr sz="12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8B5E78-A531-681D-1312-F21B52D06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970685" y="620661"/>
            <a:ext cx="403448" cy="381782"/>
            <a:chOff x="10969280" y="1780012"/>
            <a:chExt cx="403448" cy="381782"/>
          </a:xfrm>
        </p:grpSpPr>
        <p:sp>
          <p:nvSpPr>
            <p:cNvPr id="17" name="Graphic 10">
              <a:extLst>
                <a:ext uri="{FF2B5EF4-FFF2-40B4-BE49-F238E27FC236}">
                  <a16:creationId xmlns:a16="http://schemas.microsoft.com/office/drawing/2014/main" id="{AAD06B87-D9B2-4F94-B734-A8F039A20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1281590" y="2070656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2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Graphic 11">
              <a:extLst>
                <a:ext uri="{FF2B5EF4-FFF2-40B4-BE49-F238E27FC236}">
                  <a16:creationId xmlns:a16="http://schemas.microsoft.com/office/drawing/2014/main" id="{BB13A13C-36EA-4B13-9175-C5FE95B34D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969280" y="1780012"/>
              <a:ext cx="139039" cy="139039"/>
            </a:xfrm>
            <a:custGeom>
              <a:avLst/>
              <a:gdLst>
                <a:gd name="connsiteX0" fmla="*/ 129602 w 139039"/>
                <a:gd name="connsiteY0" fmla="*/ 60082 h 139039"/>
                <a:gd name="connsiteX1" fmla="*/ 78957 w 139039"/>
                <a:gd name="connsiteY1" fmla="*/ 60082 h 139039"/>
                <a:gd name="connsiteX2" fmla="*/ 78957 w 139039"/>
                <a:gd name="connsiteY2" fmla="*/ 9437 h 139039"/>
                <a:gd name="connsiteX3" fmla="*/ 69520 w 139039"/>
                <a:gd name="connsiteY3" fmla="*/ 0 h 139039"/>
                <a:gd name="connsiteX4" fmla="*/ 60082 w 139039"/>
                <a:gd name="connsiteY4" fmla="*/ 9437 h 139039"/>
                <a:gd name="connsiteX5" fmla="*/ 60082 w 139039"/>
                <a:gd name="connsiteY5" fmla="*/ 60082 h 139039"/>
                <a:gd name="connsiteX6" fmla="*/ 9437 w 139039"/>
                <a:gd name="connsiteY6" fmla="*/ 60082 h 139039"/>
                <a:gd name="connsiteX7" fmla="*/ 0 w 139039"/>
                <a:gd name="connsiteY7" fmla="*/ 69520 h 139039"/>
                <a:gd name="connsiteX8" fmla="*/ 9437 w 139039"/>
                <a:gd name="connsiteY8" fmla="*/ 78957 h 139039"/>
                <a:gd name="connsiteX9" fmla="*/ 60082 w 139039"/>
                <a:gd name="connsiteY9" fmla="*/ 78957 h 139039"/>
                <a:gd name="connsiteX10" fmla="*/ 60082 w 139039"/>
                <a:gd name="connsiteY10" fmla="*/ 129602 h 139039"/>
                <a:gd name="connsiteX11" fmla="*/ 69520 w 139039"/>
                <a:gd name="connsiteY11" fmla="*/ 139039 h 139039"/>
                <a:gd name="connsiteX12" fmla="*/ 78957 w 139039"/>
                <a:gd name="connsiteY12" fmla="*/ 129602 h 139039"/>
                <a:gd name="connsiteX13" fmla="*/ 78957 w 139039"/>
                <a:gd name="connsiteY13" fmla="*/ 78957 h 139039"/>
                <a:gd name="connsiteX14" fmla="*/ 129602 w 139039"/>
                <a:gd name="connsiteY14" fmla="*/ 78957 h 139039"/>
                <a:gd name="connsiteX15" fmla="*/ 139039 w 139039"/>
                <a:gd name="connsiteY15" fmla="*/ 69520 h 139039"/>
                <a:gd name="connsiteX16" fmla="*/ 129602 w 139039"/>
                <a:gd name="connsiteY16" fmla="*/ 60082 h 13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9" h="139039">
                  <a:moveTo>
                    <a:pt x="129602" y="60082"/>
                  </a:moveTo>
                  <a:lnTo>
                    <a:pt x="78957" y="60082"/>
                  </a:lnTo>
                  <a:lnTo>
                    <a:pt x="78957" y="9437"/>
                  </a:lnTo>
                  <a:cubicBezTo>
                    <a:pt x="78957" y="4225"/>
                    <a:pt x="74731" y="0"/>
                    <a:pt x="69520" y="0"/>
                  </a:cubicBezTo>
                  <a:cubicBezTo>
                    <a:pt x="64308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8"/>
                    <a:pt x="0" y="69520"/>
                  </a:cubicBezTo>
                  <a:cubicBezTo>
                    <a:pt x="0" y="74731"/>
                    <a:pt x="4225" y="78957"/>
                    <a:pt x="9437" y="78957"/>
                  </a:cubicBezTo>
                  <a:lnTo>
                    <a:pt x="60082" y="78957"/>
                  </a:lnTo>
                  <a:lnTo>
                    <a:pt x="60082" y="129602"/>
                  </a:lnTo>
                  <a:cubicBezTo>
                    <a:pt x="60082" y="134814"/>
                    <a:pt x="64308" y="139039"/>
                    <a:pt x="69520" y="139039"/>
                  </a:cubicBezTo>
                  <a:cubicBezTo>
                    <a:pt x="74731" y="139039"/>
                    <a:pt x="78957" y="134814"/>
                    <a:pt x="78957" y="129602"/>
                  </a:cubicBezTo>
                  <a:lnTo>
                    <a:pt x="78957" y="78957"/>
                  </a:lnTo>
                  <a:lnTo>
                    <a:pt x="129602" y="78957"/>
                  </a:lnTo>
                  <a:cubicBezTo>
                    <a:pt x="134814" y="78957"/>
                    <a:pt x="139039" y="74731"/>
                    <a:pt x="139039" y="69520"/>
                  </a:cubicBezTo>
                  <a:cubicBezTo>
                    <a:pt x="139039" y="64308"/>
                    <a:pt x="134814" y="60082"/>
                    <a:pt x="129602" y="60082"/>
                  </a:cubicBezTo>
                  <a:close/>
                </a:path>
              </a:pathLst>
            </a:custGeom>
            <a:solidFill>
              <a:schemeClr val="accent2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Footer Placeholder 8">
            <a:extLst>
              <a:ext uri="{FF2B5EF4-FFF2-40B4-BE49-F238E27FC236}">
                <a16:creationId xmlns:a16="http://schemas.microsoft.com/office/drawing/2014/main" id="{5189CAD3-7011-6481-11F8-05B5CB106F0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B7CB27F-7A56-A747-A4D6-5627C2463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+ Subtitle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0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80159" y="3383280"/>
            <a:ext cx="10302240" cy="1852046"/>
          </a:xfrm>
        </p:spPr>
        <p:txBody>
          <a:bodyPr lIns="0" tIns="274320" rIns="0" bIns="0" anchor="t" anchorCtr="0"/>
          <a:lstStyle>
            <a:lvl1pPr algn="l">
              <a:lnSpc>
                <a:spcPts val="5400"/>
              </a:lnSpc>
              <a:defRPr sz="5400" b="1" i="0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80158" y="2966886"/>
            <a:ext cx="10302237" cy="397191"/>
          </a:xfrm>
        </p:spPr>
        <p:txBody>
          <a:bodyPr lIns="0" tIns="0" rIns="0" bIns="0" anchor="b" anchorCtr="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97692" y="620298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7912362-D30D-7B0B-BA94-0993B1EBC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0160" y="0"/>
            <a:ext cx="0" cy="2775857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644934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80160" y="685800"/>
            <a:ext cx="9137012" cy="1280160"/>
          </a:xfrm>
        </p:spPr>
        <p:txBody>
          <a:bodyPr lIns="0" tIns="0" rIns="0" bIns="0"/>
          <a:lstStyle>
            <a:lvl1pPr>
              <a:defRPr sz="4000" b="1" cap="all" spc="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0F91A5DB-A2CA-1D70-9A06-3869A288C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80160" y="2327440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23402" y="2327441"/>
            <a:ext cx="4846320" cy="4040574"/>
          </a:xfrm>
        </p:spPr>
        <p:txBody>
          <a:bodyPr lIns="0" tIns="0" rIns="0" bIns="0">
            <a:normAutofit/>
          </a:bodyPr>
          <a:lstStyle>
            <a:lvl1pPr marL="0" indent="0">
              <a:spcAft>
                <a:spcPts val="0"/>
              </a:spcAft>
              <a:buNone/>
              <a:defRPr sz="1800"/>
            </a:lvl1pPr>
            <a:lvl2pPr marL="228600">
              <a:spcBef>
                <a:spcPts val="1200"/>
              </a:spcBef>
              <a:defRPr sz="1800"/>
            </a:lvl2pPr>
            <a:lvl3pPr marL="685800">
              <a:spcBef>
                <a:spcPts val="1200"/>
              </a:spcBef>
              <a:defRPr sz="1800"/>
            </a:lvl3pPr>
            <a:lvl4pPr marL="1143000">
              <a:spcBef>
                <a:spcPts val="1200"/>
              </a:spcBef>
              <a:defRPr sz="1800"/>
            </a:lvl4pPr>
            <a:lvl5pPr marL="1600200">
              <a:spcBef>
                <a:spcPts val="12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D6A69CF-70D6-AB12-CD8B-FD75B7EE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9EFE408-BFE1-16DC-F7C6-47F55C171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992" y="0"/>
            <a:ext cx="5779008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4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572" y="685800"/>
            <a:ext cx="4754880" cy="5670550"/>
          </a:xfrm>
        </p:spPr>
        <p:txBody>
          <a:bodyPr lIns="0" tIns="0" rIns="0" bIns="0" anchor="ctr" anchorCtr="0"/>
          <a:lstStyle>
            <a:lvl1pPr algn="l">
              <a:defRPr sz="4000" b="1" cap="all" spc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4C0ED5DD-6381-0FFD-7B45-D21179A39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Content Placeholder 5">
            <a:extLst>
              <a:ext uri="{FF2B5EF4-FFF2-40B4-BE49-F238E27FC236}">
                <a16:creationId xmlns:a16="http://schemas.microsoft.com/office/drawing/2014/main" id="{F042E432-AE48-385B-DEA1-32129394CE7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279526" y="1533524"/>
            <a:ext cx="4663440" cy="1895475"/>
          </a:xfrm>
        </p:spPr>
        <p:txBody>
          <a:bodyPr lIns="0" tIns="0" rIns="0" bIns="0" anchor="t" anchorCtr="0">
            <a:noAutofit/>
          </a:bodyPr>
          <a:lstStyle>
            <a:lvl1pPr marL="342900" indent="-512064">
              <a:spcBef>
                <a:spcPts val="1000"/>
              </a:spcBef>
              <a:buFont typeface="+mj-lt"/>
              <a:buAutoNum type="arabicPeriod"/>
              <a:defRPr sz="1800"/>
            </a:lvl1pPr>
            <a:lvl2pPr marL="1028700" indent="-342900">
              <a:spcBef>
                <a:spcPts val="1200"/>
              </a:spcBef>
              <a:buFont typeface="+mj-lt"/>
              <a:buAutoNum type="alphaLcPeriod"/>
              <a:defRPr sz="1800"/>
            </a:lvl2pPr>
            <a:lvl3pPr marL="1257300" indent="-342900">
              <a:spcBef>
                <a:spcPts val="1200"/>
              </a:spcBef>
              <a:buFont typeface="+mj-lt"/>
              <a:buAutoNum type="arabicParenR"/>
              <a:defRPr sz="1800"/>
            </a:lvl3pPr>
            <a:lvl4pPr marL="1714500" indent="-342900">
              <a:spcBef>
                <a:spcPts val="1200"/>
              </a:spcBef>
              <a:buFont typeface="+mj-lt"/>
              <a:buAutoNum type="alphaLcParenR"/>
              <a:defRPr sz="1800"/>
            </a:lvl4pPr>
            <a:lvl5pPr marL="2228850" indent="-400050">
              <a:spcBef>
                <a:spcPts val="12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F111B2E-0535-57E2-FE92-620F9307A95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280160" y="3482974"/>
            <a:ext cx="4663440" cy="1190033"/>
          </a:xfrm>
        </p:spPr>
        <p:txBody>
          <a:bodyPr lIns="0" tIns="0" rIns="0" bIns="0" anchor="t" anchorCtr="0">
            <a:no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spcBef>
                <a:spcPts val="1200"/>
              </a:spcBef>
              <a:buNone/>
              <a:defRPr sz="1600"/>
            </a:lvl2pPr>
            <a:lvl3pPr marL="914400" indent="0">
              <a:spcBef>
                <a:spcPts val="1200"/>
              </a:spcBef>
              <a:buNone/>
              <a:defRPr sz="1400"/>
            </a:lvl3pPr>
            <a:lvl4pPr marL="1371600" indent="0">
              <a:spcBef>
                <a:spcPts val="1200"/>
              </a:spcBef>
              <a:buNone/>
              <a:defRPr sz="1200"/>
            </a:lvl4pPr>
            <a:lvl5pPr marL="1828800" indent="0">
              <a:spcBef>
                <a:spcPts val="12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1280160" y="4692058"/>
            <a:ext cx="4663440" cy="1584918"/>
          </a:xfrm>
        </p:spPr>
        <p:txBody>
          <a:bodyPr lIns="0" tIns="0" rIns="0" bIns="0" anchor="t" anchorCtr="0">
            <a:noAutofit/>
          </a:bodyPr>
          <a:lstStyle>
            <a:lvl1pPr>
              <a:spcBef>
                <a:spcPts val="1200"/>
              </a:spcBef>
              <a:defRPr sz="1800"/>
            </a:lvl1pPr>
            <a:lvl2pPr>
              <a:spcBef>
                <a:spcPts val="1200"/>
              </a:spcBef>
              <a:defRPr sz="1600"/>
            </a:lvl2pPr>
            <a:lvl3pPr>
              <a:spcBef>
                <a:spcPts val="1200"/>
              </a:spcBef>
              <a:defRPr sz="14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34C23E1A-9E5E-DA12-8E11-83F4867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356350"/>
            <a:ext cx="4114800" cy="365125"/>
          </a:xfrm>
        </p:spPr>
        <p:txBody>
          <a:bodyPr lIns="0" rIns="91440"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3FE6E42-6A8F-C459-87EE-E2A5BAFA85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664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20250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lIns="0" tIns="0" rIns="0" bIns="0" anchor="ctr" anchorCtr="0"/>
          <a:lstStyle>
            <a:lvl1pPr algn="l">
              <a:lnSpc>
                <a:spcPts val="4000"/>
              </a:lnSpc>
              <a:spcBef>
                <a:spcPts val="1000"/>
              </a:spcBef>
              <a:defRPr sz="4000" b="1" i="0" cap="all" spc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4632" y="726630"/>
            <a:ext cx="520991" cy="517379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9FB40175-FA51-DA14-A5B2-CD06DE6ECC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10000"/>
              </a:lnSpc>
              <a:buNone/>
              <a:defRPr sz="1800"/>
            </a:lvl1pPr>
            <a:lvl2pPr marL="228600">
              <a:lnSpc>
                <a:spcPct val="110000"/>
              </a:lnSpc>
              <a:defRPr sz="1600"/>
            </a:lvl2pPr>
            <a:lvl3pPr marL="457200">
              <a:lnSpc>
                <a:spcPct val="110000"/>
              </a:lnSpc>
              <a:defRPr sz="1400"/>
            </a:lvl3pPr>
            <a:lvl4pPr marL="685800">
              <a:lnSpc>
                <a:spcPct val="110000"/>
              </a:lnSpc>
              <a:defRPr sz="1200"/>
            </a:lvl4pPr>
            <a:lvl5pPr marL="914400">
              <a:lnSpc>
                <a:spcPct val="11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12089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695553" y="301752"/>
            <a:ext cx="5221224" cy="6263640"/>
          </a:xfrm>
        </p:spPr>
        <p:txBody>
          <a:bodyPr tIns="914400" anchor="t" anchorCtr="0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0" name="Footer Placeholder 8">
            <a:extLst>
              <a:ext uri="{FF2B5EF4-FFF2-40B4-BE49-F238E27FC236}">
                <a16:creationId xmlns:a16="http://schemas.microsoft.com/office/drawing/2014/main" id="{7A4AE671-C203-0370-2888-FC8F7D444D1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1280160" y="6356350"/>
            <a:ext cx="4434825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792BFA8-57AD-0B5C-2534-1E862B58D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5127" y="1371600"/>
            <a:ext cx="0" cy="548640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6807921"/>
      </p:ext>
    </p:extLst>
  </p:cSld>
  <p:clrMapOvr>
    <a:masterClrMapping/>
  </p:clrMapOvr>
  <p:transition spd="slow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5394" y="1"/>
            <a:ext cx="9918405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35394" y="1825625"/>
            <a:ext cx="991840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6121" y="726630"/>
            <a:ext cx="520991" cy="51737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800" b="1" i="0" cap="all" spc="100" baseline="0"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EF1C86-6A9C-D287-D381-5634A69BF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435394" y="6356350"/>
            <a:ext cx="2743200" cy="365125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B8477-3F24-EDCB-C8AC-8433636391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38999" y="6356350"/>
            <a:ext cx="4114800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7" r:id="rId2"/>
    <p:sldLayoutId id="2147483728" r:id="rId3"/>
    <p:sldLayoutId id="2147483729" r:id="rId4"/>
    <p:sldLayoutId id="2147483710" r:id="rId5"/>
    <p:sldLayoutId id="2147483727" r:id="rId6"/>
    <p:sldLayoutId id="2147483701" r:id="rId7"/>
    <p:sldLayoutId id="2147483721" r:id="rId8"/>
    <p:sldLayoutId id="2147483720" r:id="rId9"/>
    <p:sldLayoutId id="2147483730" r:id="rId10"/>
    <p:sldLayoutId id="2147483722" r:id="rId11"/>
    <p:sldLayoutId id="2147483698" r:id="rId12"/>
    <p:sldLayoutId id="2147483732" r:id="rId13"/>
    <p:sldLayoutId id="2147483702" r:id="rId14"/>
    <p:sldLayoutId id="2147483703" r:id="rId15"/>
  </p:sldLayoutIdLst>
  <p:transition spd="slow">
    <p:cover/>
  </p:transition>
  <p:hf hdr="0" ftr="0" dt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i.org/10.1111/neup.12355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doi.org/10.1073/pnas.1610716113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anchor="ctr">
            <a:normAutofit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900" cap="none" dirty="0">
                <a:effectLst/>
              </a:rPr>
              <a:t>Computational analysis of human prion protein’s allosteric potential reveals potential pharmacological chaperone binding site for V189I and V203I </a:t>
            </a:r>
            <a:r>
              <a:rPr lang="en-US" sz="1900" cap="none" dirty="0" err="1"/>
              <a:t>PrP</a:t>
            </a:r>
            <a:r>
              <a:rPr lang="en-US" sz="1900" cap="none" baseline="30000" dirty="0" err="1"/>
              <a:t>S</a:t>
            </a:r>
            <a:r>
              <a:rPr lang="en-US" sz="1900" cap="none" baseline="30000" dirty="0" err="1">
                <a:effectLst/>
              </a:rPr>
              <a:t>c</a:t>
            </a:r>
            <a:endParaRPr lang="en-US" sz="1900" cap="none" dirty="0">
              <a:effectLst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EC5BCA-23F4-2DA7-84EA-B24541576E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>
            <a:normAutofit/>
          </a:bodyPr>
          <a:lstStyle/>
          <a:p>
            <a:r>
              <a:rPr lang="en-US" dirty="0"/>
              <a:t>Reagan McNeill Womack</a:t>
            </a:r>
          </a:p>
          <a:p>
            <a:r>
              <a:rPr lang="en-US" dirty="0"/>
              <a:t>Dr. Joshua Ring, advisor</a:t>
            </a:r>
          </a:p>
          <a:p>
            <a:r>
              <a:rPr lang="en-US" dirty="0"/>
              <a:t>Department of Chemistry, Lenoir-Rhyne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9BA199-87EA-F9A1-6DEB-13EC5A3C9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7" name="Picture Placeholder 5" descr="A close-up of a structure&#10;&#10;Description automatically generated">
            <a:extLst>
              <a:ext uri="{FF2B5EF4-FFF2-40B4-BE49-F238E27FC236}">
                <a16:creationId xmlns:a16="http://schemas.microsoft.com/office/drawing/2014/main" id="{5C6E0988-58CA-FEA3-2245-C4AD005764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98" t="9934" r="29075" b="11752"/>
          <a:stretch/>
        </p:blipFill>
        <p:spPr>
          <a:xfrm>
            <a:off x="7043928" y="301752"/>
            <a:ext cx="4524473" cy="62636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955403071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14A27-2C63-2B5D-6B79-F70A340B6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cap="none" dirty="0"/>
              <a:t>V189I and V203I Identified as Mutations of Interest</a:t>
            </a:r>
          </a:p>
        </p:txBody>
      </p:sp>
      <p:pic>
        <p:nvPicPr>
          <p:cNvPr id="10" name="Picture 9" descr="A close-up of several spirals&#10;&#10;Description automatically generated">
            <a:extLst>
              <a:ext uri="{FF2B5EF4-FFF2-40B4-BE49-F238E27FC236}">
                <a16:creationId xmlns:a16="http://schemas.microsoft.com/office/drawing/2014/main" id="{D078034C-4533-B27D-3561-AC2A91664C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6201" y="2103119"/>
            <a:ext cx="7515617" cy="4114800"/>
          </a:xfrm>
          <a:prstGeom prst="rect">
            <a:avLst/>
          </a:prstGeom>
          <a:noFill/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C97E763-8E31-0E56-CBDA-98E049BED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326379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A9935-CA62-AA6B-4456-F5ED472B6D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anchor="ctr">
            <a:normAutofit/>
          </a:bodyPr>
          <a:lstStyle/>
          <a:p>
            <a:r>
              <a:rPr lang="en-US" sz="3700" cap="none" dirty="0"/>
              <a:t>Markov Transient Analysis Reveals Potential Regulatory Sites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C35C143-1EAB-1A09-6DDC-F8CB3D6255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Residue 189</a:t>
            </a:r>
          </a:p>
          <a:p>
            <a:pPr marL="514350" lvl="1" indent="-285750"/>
            <a:r>
              <a:rPr lang="en-US" dirty="0"/>
              <a:t>Valine 180</a:t>
            </a:r>
          </a:p>
          <a:p>
            <a:pPr marL="514350" lvl="1" indent="-285750"/>
            <a:r>
              <a:rPr lang="en-US" dirty="0"/>
              <a:t>Glycine 127</a:t>
            </a:r>
          </a:p>
          <a:p>
            <a:pPr marL="514350" lvl="1" indent="-285750"/>
            <a:r>
              <a:rPr lang="en-US" dirty="0"/>
              <a:t>Glutamine 172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Residue 203</a:t>
            </a:r>
          </a:p>
          <a:p>
            <a:pPr marL="514350" lvl="1" indent="-285750"/>
            <a:r>
              <a:rPr lang="en-US" dirty="0"/>
              <a:t>Asparagine 197</a:t>
            </a:r>
          </a:p>
          <a:p>
            <a:pPr marL="514350" lvl="1" indent="-285750"/>
            <a:r>
              <a:rPr lang="en-US" dirty="0"/>
              <a:t>Glycine 195</a:t>
            </a:r>
          </a:p>
          <a:p>
            <a:pPr marL="514350" lvl="1" indent="-285750"/>
            <a:r>
              <a:rPr lang="en-US" dirty="0"/>
              <a:t>Aspartic Acid 167</a:t>
            </a:r>
          </a:p>
        </p:txBody>
      </p:sp>
      <p:pic>
        <p:nvPicPr>
          <p:cNvPr id="5" name="Picture 4" descr="A structure of a molecule&#10;&#10;Description automatically generated with medium confidence">
            <a:extLst>
              <a:ext uri="{FF2B5EF4-FFF2-40B4-BE49-F238E27FC236}">
                <a16:creationId xmlns:a16="http://schemas.microsoft.com/office/drawing/2014/main" id="{E0CD94E9-FEBC-CC13-336D-2EA3A3056C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673" y="301752"/>
            <a:ext cx="4180983" cy="6263640"/>
          </a:xfrm>
          <a:prstGeom prst="rect">
            <a:avLst/>
          </a:prstGeom>
          <a:noFill/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D9125-047B-E4C6-06EC-4E444FCFD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9915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2BDB3-D935-72E9-A509-9A9DA19C8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cap="none" dirty="0"/>
              <a:t>Proposed Binding Sites Identified Through Simulated Probe Binding</a:t>
            </a:r>
          </a:p>
        </p:txBody>
      </p:sp>
      <p:pic>
        <p:nvPicPr>
          <p:cNvPr id="6" name="Picture 5" descr="A close-up of a graph&#10;&#10;Description automatically generated">
            <a:extLst>
              <a:ext uri="{FF2B5EF4-FFF2-40B4-BE49-F238E27FC236}">
                <a16:creationId xmlns:a16="http://schemas.microsoft.com/office/drawing/2014/main" id="{4A0FFC7E-E0CC-B8A6-58CE-D140084B5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4709" y="2103119"/>
            <a:ext cx="4798601" cy="4114800"/>
          </a:xfrm>
          <a:prstGeom prst="rect">
            <a:avLst/>
          </a:prstGeom>
          <a:noFill/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B44C94-5DE5-75D2-674D-959FF9C71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355312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-up of a graph&#10;&#10;Description automatically generated">
            <a:extLst>
              <a:ext uri="{FF2B5EF4-FFF2-40B4-BE49-F238E27FC236}">
                <a16:creationId xmlns:a16="http://schemas.microsoft.com/office/drawing/2014/main" id="{ACD68C4F-0CDE-E810-0CB6-C44C0CB85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306" y="192087"/>
            <a:ext cx="7773661" cy="6665913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E537AD-E567-7F5B-C749-D5EEF0515A30}"/>
              </a:ext>
            </a:extLst>
          </p:cNvPr>
          <p:cNvSpPr/>
          <p:nvPr/>
        </p:nvSpPr>
        <p:spPr>
          <a:xfrm>
            <a:off x="4905375" y="1316037"/>
            <a:ext cx="1847850" cy="1695450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0B5FE1-83B7-4FEF-BC16-3FFC43637A14}"/>
              </a:ext>
            </a:extLst>
          </p:cNvPr>
          <p:cNvSpPr/>
          <p:nvPr/>
        </p:nvSpPr>
        <p:spPr>
          <a:xfrm>
            <a:off x="5219700" y="3525043"/>
            <a:ext cx="914400" cy="353219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C0F5ED6-6E3A-E3F6-5BD9-63FD096C4D5D}"/>
              </a:ext>
            </a:extLst>
          </p:cNvPr>
          <p:cNvSpPr/>
          <p:nvPr/>
        </p:nvSpPr>
        <p:spPr>
          <a:xfrm>
            <a:off x="5219700" y="4477543"/>
            <a:ext cx="1219200" cy="353219"/>
          </a:xfrm>
          <a:prstGeom prst="rect">
            <a:avLst/>
          </a:prstGeom>
          <a:noFill/>
          <a:ln w="381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olorful spirals of paper&#10;&#10;Description automatically generated with medium confidence">
            <a:extLst>
              <a:ext uri="{FF2B5EF4-FFF2-40B4-BE49-F238E27FC236}">
                <a16:creationId xmlns:a16="http://schemas.microsoft.com/office/drawing/2014/main" id="{350E7A79-3DE9-EA98-9045-10D2E0F843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7848" y="2362200"/>
            <a:ext cx="2967365" cy="4247009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A75C863-C823-E399-F2C9-BBF7C92FF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164164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50555F3-F327-E2B6-A5BF-2E0BDD22AA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anchor="ctr">
            <a:normAutofit/>
          </a:bodyPr>
          <a:lstStyle/>
          <a:p>
            <a:r>
              <a:rPr lang="en-US" sz="3400" cap="none" dirty="0"/>
              <a:t>Proposed Binding Sites for Pharmacological Chaperones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681E108-6D33-CE14-A349-8509360D11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/>
          <a:lstStyle/>
          <a:p>
            <a:r>
              <a:rPr lang="en-US" dirty="0"/>
              <a:t>Site A: Residues 166 and 167</a:t>
            </a:r>
          </a:p>
          <a:p>
            <a:r>
              <a:rPr lang="en-US" dirty="0"/>
              <a:t>Site B: Residues 149, 195, and 197</a:t>
            </a:r>
          </a:p>
        </p:txBody>
      </p:sp>
      <p:pic>
        <p:nvPicPr>
          <p:cNvPr id="6" name="Picture Placeholder 5" descr="A close-up of a structure&#10;&#10;Description automatically generated">
            <a:extLst>
              <a:ext uri="{FF2B5EF4-FFF2-40B4-BE49-F238E27FC236}">
                <a16:creationId xmlns:a16="http://schemas.microsoft.com/office/drawing/2014/main" id="{AA4905C8-6D9C-3438-A085-C6D5659158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98" t="9934" r="29075" b="11752"/>
          <a:stretch/>
        </p:blipFill>
        <p:spPr>
          <a:xfrm>
            <a:off x="7043928" y="301752"/>
            <a:ext cx="4524473" cy="6263640"/>
          </a:xfrm>
          <a:prstGeom prst="rect">
            <a:avLst/>
          </a:prstGeom>
          <a:noFill/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707E-7F8D-64E0-D84A-D4801102C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52522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532FB-D2CE-8F87-505A-384678AF7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cap="none" dirty="0"/>
              <a:t>Future Plans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8C6D5B-459A-535C-00EA-66A924D2D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6121" y="726630"/>
            <a:ext cx="520991" cy="517379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  <p:graphicFrame>
        <p:nvGraphicFramePr>
          <p:cNvPr id="14" name="Text Placeholder 3">
            <a:extLst>
              <a:ext uri="{FF2B5EF4-FFF2-40B4-BE49-F238E27FC236}">
                <a16:creationId xmlns:a16="http://schemas.microsoft.com/office/drawing/2014/main" id="{8F532FFB-6EA1-F09F-A195-43750AC6ED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0251381"/>
              </p:ext>
            </p:extLst>
          </p:nvPr>
        </p:nvGraphicFramePr>
        <p:xfrm>
          <a:off x="1280160" y="2103119"/>
          <a:ext cx="10087699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2299316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620A2181-8263-482E-9A7D-586B12F06C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46B61C30-ECE5-4BE7-8057-F669CC8CEB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D2B4E499-FC62-4129-BE68-0F9CCA8B02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F3010E87-D1A8-4667-AACE-F44950863F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D45BD002-6D4D-4B44-BA55-2F0E08B47D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0AC31E04-49BB-481B-909F-0AFAEF4D2A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D55ECB95-9374-48F3-A428-4A19B1D506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0964C382-8196-4530-A875-223A570961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69AE0AF0-4626-4826-AFB5-F1E937AD108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75423-133C-0C52-9670-3DDC8DC9E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/>
              <a:t>Acknowledgements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8E01BB4-E72E-F135-8972-6967EF24D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6121" y="726630"/>
            <a:ext cx="520991" cy="517379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D8DA9DAA-006C-4F4B-980E-E3DF019B24E2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2EBCE45B-6EFB-C1F4-2121-E192B4029A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7996212"/>
              </p:ext>
            </p:extLst>
          </p:nvPr>
        </p:nvGraphicFramePr>
        <p:xfrm>
          <a:off x="1280160" y="2103119"/>
          <a:ext cx="10087699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39999014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5D893-E98A-260A-9EC4-B9365E533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59" y="640080"/>
            <a:ext cx="10302240" cy="1852046"/>
          </a:xfrm>
        </p:spPr>
        <p:txBody>
          <a:bodyPr anchor="b">
            <a:normAutofit/>
          </a:bodyPr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70D88C-5989-4007-4953-F54A4A34B7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0158" y="2454635"/>
            <a:ext cx="7853678" cy="979943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2000" dirty="0"/>
              <a:t>Reagan McNeill Womack</a:t>
            </a:r>
          </a:p>
          <a:p>
            <a:r>
              <a:rPr lang="en-US" sz="2000" dirty="0"/>
              <a:t>reagan.womack@my.lr.edu</a:t>
            </a:r>
          </a:p>
          <a:p>
            <a:r>
              <a:rPr lang="en-US" sz="2000" dirty="0" err="1"/>
              <a:t>reagan.romack@outlook.com</a:t>
            </a:r>
            <a:endParaRPr lang="en-US" sz="2000" dirty="0"/>
          </a:p>
          <a:p>
            <a:endParaRPr lang="en-US" sz="2000" dirty="0"/>
          </a:p>
        </p:txBody>
      </p:sp>
      <p:pic>
        <p:nvPicPr>
          <p:cNvPr id="8" name="Picture Placeholder 7" descr="A blue and white logo&#10;&#10;Description automatically generated">
            <a:extLst>
              <a:ext uri="{FF2B5EF4-FFF2-40B4-BE49-F238E27FC236}">
                <a16:creationId xmlns:a16="http://schemas.microsoft.com/office/drawing/2014/main" id="{954DC96E-039C-7788-3830-8EA3872E803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r="2" b="2252"/>
          <a:stretch/>
        </p:blipFill>
        <p:spPr>
          <a:xfrm>
            <a:off x="8536252" y="3205313"/>
            <a:ext cx="3043077" cy="3043083"/>
          </a:xfrm>
          <a:noFill/>
        </p:spPr>
      </p:pic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23C31BEF-7741-4D44-72D9-B6B2CFB294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6673" y="4138614"/>
            <a:ext cx="5163671" cy="1176479"/>
          </a:xfrm>
          <a:prstGeom prst="rect">
            <a:avLst/>
          </a:prstGeom>
        </p:spPr>
      </p:pic>
      <p:pic>
        <p:nvPicPr>
          <p:cNvPr id="9" name="Picture 8" descr="A qr code with black squares&#10;&#10;Description automatically generated">
            <a:extLst>
              <a:ext uri="{FF2B5EF4-FFF2-40B4-BE49-F238E27FC236}">
                <a16:creationId xmlns:a16="http://schemas.microsoft.com/office/drawing/2014/main" id="{B1AFDC0C-62B5-371D-6ED9-672A56F816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4560" y="70242"/>
            <a:ext cx="2290706" cy="2290706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2A86DF7-409D-70C6-1F28-B729A93CC6A0}"/>
              </a:ext>
            </a:extLst>
          </p:cNvPr>
          <p:cNvSpPr txBox="1">
            <a:spLocks/>
          </p:cNvSpPr>
          <p:nvPr/>
        </p:nvSpPr>
        <p:spPr>
          <a:xfrm>
            <a:off x="9814560" y="2462329"/>
            <a:ext cx="2290706" cy="320801"/>
          </a:xfrm>
          <a:prstGeom prst="rect">
            <a:avLst/>
          </a:prstGeom>
        </p:spPr>
        <p:txBody>
          <a:bodyPr vert="horz" lIns="0" tIns="0" rIns="0" bIns="0" rtlCol="0" anchor="t" anchorCtr="0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dirty="0"/>
              <a:t>Scan for GitHub Repository!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1265173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anchor="ctr">
            <a:normAutofit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cap="none" dirty="0">
                <a:effectLst/>
              </a:rPr>
              <a:t>Identifying Drug Binding Sites on Human Prion Protein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EC5BCA-23F4-2DA7-84EA-B24541576E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>
            <a:normAutofit/>
          </a:bodyPr>
          <a:lstStyle/>
          <a:p>
            <a:r>
              <a:rPr lang="en-US" dirty="0"/>
              <a:t>Reagan McNeill Womack</a:t>
            </a:r>
          </a:p>
          <a:p>
            <a:r>
              <a:rPr lang="en-US" dirty="0"/>
              <a:t>Dr. Joshua Ring, advisor</a:t>
            </a:r>
          </a:p>
          <a:p>
            <a:r>
              <a:rPr lang="en-US" dirty="0"/>
              <a:t>Department of Chemistry, Lenoir-Rhyne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7107D6-21AB-C2D4-F00A-CE7CB2270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1" name="Picture Placeholder 5" descr="A close-up of a structure&#10;&#10;Description automatically generated">
            <a:extLst>
              <a:ext uri="{FF2B5EF4-FFF2-40B4-BE49-F238E27FC236}">
                <a16:creationId xmlns:a16="http://schemas.microsoft.com/office/drawing/2014/main" id="{7CCFF547-05FF-F4CE-8EB5-DFCBC79830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498" t="9934" r="29075" b="11752"/>
          <a:stretch/>
        </p:blipFill>
        <p:spPr>
          <a:xfrm>
            <a:off x="7043928" y="301752"/>
            <a:ext cx="4524473" cy="626364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10236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4A75F-C788-E658-1A96-1E5B5B378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85800"/>
            <a:ext cx="9137012" cy="1280160"/>
          </a:xfrm>
        </p:spPr>
        <p:txBody>
          <a:bodyPr anchor="b">
            <a:normAutofit/>
          </a:bodyPr>
          <a:lstStyle/>
          <a:p>
            <a:r>
              <a:rPr lang="en-US" cap="none" dirty="0"/>
              <a:t>Prion Diseases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86C8561-9DA3-429D-69D9-C8C36BF367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160" y="2327440"/>
            <a:ext cx="4846320" cy="404057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Mad Cow Disease (Bovine Spongiform Encephalopathy)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Scrapie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Chronic Wasting Disease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Creutzfeldt-Jakob Disease</a:t>
            </a:r>
          </a:p>
        </p:txBody>
      </p:sp>
      <p:pic>
        <p:nvPicPr>
          <p:cNvPr id="5" name="Main graphic">
            <a:extLst>
              <a:ext uri="{FF2B5EF4-FFF2-40B4-BE49-F238E27FC236}">
                <a16:creationId xmlns:a16="http://schemas.microsoft.com/office/drawing/2014/main" id="{5979F4F9-FA8C-3DFE-7405-6920BF43374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2039" r="7707" b="1"/>
          <a:stretch/>
        </p:blipFill>
        <p:spPr>
          <a:xfrm>
            <a:off x="6723402" y="2327441"/>
            <a:ext cx="4846320" cy="4040574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D71F76-26D8-FB1B-AA92-149D639E0BCF}"/>
              </a:ext>
            </a:extLst>
          </p:cNvPr>
          <p:cNvSpPr txBox="1"/>
          <p:nvPr/>
        </p:nvSpPr>
        <p:spPr>
          <a:xfrm>
            <a:off x="6719977" y="6368014"/>
            <a:ext cx="484632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kern="1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Iwasaki, Y. (2017). Creutzfeldt‐Jakob disease. Neuropathology, 37(2), 174-188. </a:t>
            </a:r>
            <a:r>
              <a:rPr lang="en-US" sz="1000" u="sng" kern="100" dirty="0">
                <a:solidFill>
                  <a:srgbClr val="6B9F25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https://doi.org/10.1111/neup.12355</a:t>
            </a:r>
            <a:r>
              <a:rPr lang="en-US" sz="1000" kern="1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58D6A5-B054-5BCE-B9EC-CA8429FFC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53852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0419F4B-C4B6-2E5B-96BC-19120F8ED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cap="none" dirty="0"/>
              <a:t>Misfolded Prion Protein Forms Amyloid Fibrils</a:t>
            </a:r>
          </a:p>
        </p:txBody>
      </p:sp>
      <p:pic>
        <p:nvPicPr>
          <p:cNvPr id="9" name="Picture 8" descr="A red and green spirals&#10;&#10;Description automatically generated">
            <a:extLst>
              <a:ext uri="{FF2B5EF4-FFF2-40B4-BE49-F238E27FC236}">
                <a16:creationId xmlns:a16="http://schemas.microsoft.com/office/drawing/2014/main" id="{7092A87C-3CC5-5E65-2987-E2A287050D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907" t="5914" r="30227" b="15818"/>
          <a:stretch/>
        </p:blipFill>
        <p:spPr>
          <a:xfrm>
            <a:off x="997526" y="2140527"/>
            <a:ext cx="4230256" cy="4333220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B676D126-9ACD-11F8-6056-9C8F0110E8D8}"/>
              </a:ext>
            </a:extLst>
          </p:cNvPr>
          <p:cNvSpPr/>
          <p:nvPr/>
        </p:nvSpPr>
        <p:spPr>
          <a:xfrm>
            <a:off x="4616613" y="3429000"/>
            <a:ext cx="2447637" cy="81049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yellow and green lines&#10;&#10;Description automatically generated">
            <a:extLst>
              <a:ext uri="{FF2B5EF4-FFF2-40B4-BE49-F238E27FC236}">
                <a16:creationId xmlns:a16="http://schemas.microsoft.com/office/drawing/2014/main" id="{25B8727F-12CC-010B-0A48-61BE7487AA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79" t="22503" r="46431" b="13145"/>
          <a:stretch/>
        </p:blipFill>
        <p:spPr>
          <a:xfrm>
            <a:off x="6964220" y="2475781"/>
            <a:ext cx="5149970" cy="2950234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8175172-1282-0AE8-47C8-14469B6C8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554599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8E510-9DF7-0AFA-86F8-48D7FC941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cap="none" dirty="0"/>
              <a:t>Prions are Infectious</a:t>
            </a:r>
          </a:p>
        </p:txBody>
      </p:sp>
      <p:pic>
        <p:nvPicPr>
          <p:cNvPr id="5" name="Content Placeholder 4" descr="A diagram of a diagram of a cell&#10;&#10;Description automatically generated with medium confidence">
            <a:extLst>
              <a:ext uri="{FF2B5EF4-FFF2-40B4-BE49-F238E27FC236}">
                <a16:creationId xmlns:a16="http://schemas.microsoft.com/office/drawing/2014/main" id="{ECB2F0F2-FB8B-0EDE-317F-A8046E4C0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80160" y="2168198"/>
            <a:ext cx="10087699" cy="3984641"/>
          </a:xfr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05E010-ECF7-72AA-5624-460D6B2DEC8C}"/>
              </a:ext>
            </a:extLst>
          </p:cNvPr>
          <p:cNvSpPr txBox="1"/>
          <p:nvPr/>
        </p:nvSpPr>
        <p:spPr>
          <a:xfrm>
            <a:off x="1280160" y="6217920"/>
            <a:ext cx="1008769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kern="1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Choi, J., Cali, I., </a:t>
            </a:r>
            <a:r>
              <a:rPr lang="en-US" sz="1000" kern="1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Surewicz</a:t>
            </a:r>
            <a:r>
              <a:rPr lang="en-US" sz="1000" kern="1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K., Kong, Q., </a:t>
            </a:r>
            <a:r>
              <a:rPr lang="en-US" sz="1000" kern="1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Gambetti</a:t>
            </a:r>
            <a:r>
              <a:rPr lang="en-US" sz="1000" kern="1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P., &amp; </a:t>
            </a:r>
            <a:r>
              <a:rPr lang="en-US" sz="1000" kern="1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Surewicz</a:t>
            </a:r>
            <a:r>
              <a:rPr lang="en-US" sz="1000" kern="1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W. K. (2016). Amyloid fibrils from the N-terminal prion protein fragment are infectious. Proceedings of the National Academy of Sciences - PNAS, 113(48), 13851-13856. </a:t>
            </a:r>
            <a:r>
              <a:rPr lang="en-US" sz="1000" u="sng" kern="100" dirty="0">
                <a:solidFill>
                  <a:srgbClr val="6B9F25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https://doi.org/10.1073/pnas.1610716113</a:t>
            </a:r>
            <a:r>
              <a:rPr lang="en-US" sz="1000" kern="1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0A6C6D-6F5A-F630-4AF1-507CAB55C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988238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BE948-1993-7D55-2AA6-3DFBFAE88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Other Diseases Show Prion-like Pathogenesis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A35305-78F9-D0C6-5262-1C8FCAEBA2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Alzheimer’s Disease (amyloid-β peptide)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D5C386E-3A09-7724-0F9B-70BC6D3929E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Parkinson’s Disease (α-synuclein)</a:t>
            </a:r>
          </a:p>
          <a:p>
            <a:endParaRPr lang="en-US" dirty="0"/>
          </a:p>
        </p:txBody>
      </p:sp>
      <p:pic>
        <p:nvPicPr>
          <p:cNvPr id="7" name="Picture 6" descr="A green and yellow wavy lines&#10;&#10;Description automatically generated">
            <a:extLst>
              <a:ext uri="{FF2B5EF4-FFF2-40B4-BE49-F238E27FC236}">
                <a16:creationId xmlns:a16="http://schemas.microsoft.com/office/drawing/2014/main" id="{F5B273A5-176E-EB80-48B6-64889BE6DB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53" t="16597" r="20902" b="6254"/>
          <a:stretch/>
        </p:blipFill>
        <p:spPr>
          <a:xfrm>
            <a:off x="761538" y="2697018"/>
            <a:ext cx="5883564" cy="3823854"/>
          </a:xfrm>
          <a:prstGeom prst="rect">
            <a:avLst/>
          </a:prstGeom>
        </p:spPr>
      </p:pic>
      <p:pic>
        <p:nvPicPr>
          <p:cNvPr id="9" name="Picture 8" descr="A green and yellow lines on a black background&#10;&#10;Description automatically generated">
            <a:extLst>
              <a:ext uri="{FF2B5EF4-FFF2-40B4-BE49-F238E27FC236}">
                <a16:creationId xmlns:a16="http://schemas.microsoft.com/office/drawing/2014/main" id="{0613A3DE-925B-7431-1CF0-640C4B3A1A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656" t="10634" r="29769" b="9236"/>
          <a:stretch/>
        </p:blipFill>
        <p:spPr>
          <a:xfrm>
            <a:off x="6673733" y="2623126"/>
            <a:ext cx="4756729" cy="3971637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F67639E-206C-6553-3F6A-01C50B7AD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71226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F956F-645C-FFDC-BF96-B052AF837F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anchor="ctr">
            <a:normAutofit/>
          </a:bodyPr>
          <a:lstStyle/>
          <a:p>
            <a:r>
              <a:rPr lang="en-US" cap="none" dirty="0"/>
              <a:t>The Structure Of </a:t>
            </a:r>
            <a:r>
              <a:rPr lang="en-US" cap="none" dirty="0" err="1"/>
              <a:t>PrP</a:t>
            </a:r>
            <a:r>
              <a:rPr lang="en-US" cap="none" baseline="30000" dirty="0" err="1"/>
              <a:t>C</a:t>
            </a:r>
            <a:r>
              <a:rPr lang="en-US" cap="none" dirty="0"/>
              <a:t> Provides Insight Into Regulation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B795206-2DB8-2052-565D-5EC647EBDE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Non-conserved α2-α3 loop is proposed to be the site at which misfolding begins</a:t>
            </a:r>
          </a:p>
        </p:txBody>
      </p:sp>
      <p:pic>
        <p:nvPicPr>
          <p:cNvPr id="5" name="Picture 4" descr="A colorful spirals of paper&#10;&#10;Description automatically generated with medium confidence">
            <a:extLst>
              <a:ext uri="{FF2B5EF4-FFF2-40B4-BE49-F238E27FC236}">
                <a16:creationId xmlns:a16="http://schemas.microsoft.com/office/drawing/2014/main" id="{46B95352-0707-DEF6-2FC5-79A693B3B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1719" y="301752"/>
            <a:ext cx="4368892" cy="6263640"/>
          </a:xfrm>
          <a:prstGeom prst="rect">
            <a:avLst/>
          </a:prstGeom>
          <a:noFill/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610BB4-B8F1-524C-6713-AA8DDB2FB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674139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F956F-645C-FFDC-BF96-B052AF837F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0160" y="301752"/>
            <a:ext cx="4663438" cy="2441448"/>
          </a:xfrm>
        </p:spPr>
        <p:txBody>
          <a:bodyPr anchor="ctr">
            <a:normAutofit/>
          </a:bodyPr>
          <a:lstStyle/>
          <a:p>
            <a:r>
              <a:rPr lang="en-US" cap="none" dirty="0"/>
              <a:t>The Structure Of </a:t>
            </a:r>
            <a:r>
              <a:rPr lang="en-US" cap="none" dirty="0" err="1"/>
              <a:t>PrP</a:t>
            </a:r>
            <a:r>
              <a:rPr lang="en-US" cap="none" baseline="30000" dirty="0" err="1"/>
              <a:t>C</a:t>
            </a:r>
            <a:r>
              <a:rPr lang="en-US" cap="none" dirty="0"/>
              <a:t> Provides Insight Into Regulation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B795206-2DB8-2052-565D-5EC647EBDE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80161" y="2777067"/>
            <a:ext cx="4663440" cy="355058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PrP</a:t>
            </a:r>
            <a:r>
              <a:rPr lang="en-US" baseline="30000" dirty="0" err="1"/>
              <a:t>C</a:t>
            </a:r>
            <a:r>
              <a:rPr lang="en-US" dirty="0"/>
              <a:t> can be divided into 2 subdomains, separated by disulfide bridge connecting α2 and α3</a:t>
            </a:r>
          </a:p>
        </p:txBody>
      </p:sp>
      <p:pic>
        <p:nvPicPr>
          <p:cNvPr id="8" name="Picture 7" descr="A close-up of a protein&#10;&#10;Description automatically generated">
            <a:extLst>
              <a:ext uri="{FF2B5EF4-FFF2-40B4-BE49-F238E27FC236}">
                <a16:creationId xmlns:a16="http://schemas.microsoft.com/office/drawing/2014/main" id="{BDD50E78-1CD3-F9E5-5336-4B4C420FCF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122" t="9532" r="25635" b="11836"/>
          <a:stretch/>
        </p:blipFill>
        <p:spPr>
          <a:xfrm>
            <a:off x="6701284" y="73151"/>
            <a:ext cx="5527920" cy="6670549"/>
          </a:xfrm>
          <a:prstGeom prst="rect">
            <a:avLst/>
          </a:prstGeom>
          <a:noFill/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71BB2C-DD5D-3EC5-F61D-5BACD1788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273897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53517-4437-EE5A-35E0-59F44A262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60" y="640080"/>
            <a:ext cx="10087699" cy="1280160"/>
          </a:xfrm>
        </p:spPr>
        <p:txBody>
          <a:bodyPr anchor="b">
            <a:normAutofit/>
          </a:bodyPr>
          <a:lstStyle/>
          <a:p>
            <a:r>
              <a:rPr lang="en-US" cap="none" dirty="0"/>
              <a:t>Pharmacological Chaperones Assist in Protein Folding</a:t>
            </a:r>
          </a:p>
        </p:txBody>
      </p:sp>
      <p:pic>
        <p:nvPicPr>
          <p:cNvPr id="5" name="Content Placeholder 4" descr="A diagram of a dna molecule&#10;&#10;Description automatically generated with medium confidence">
            <a:extLst>
              <a:ext uri="{FF2B5EF4-FFF2-40B4-BE49-F238E27FC236}">
                <a16:creationId xmlns:a16="http://schemas.microsoft.com/office/drawing/2014/main" id="{39459128-BC75-C027-C8F4-94B25808F4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66409" y="2103119"/>
            <a:ext cx="7315201" cy="4114800"/>
          </a:xfr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0FC888-3D81-A857-787A-D63C7DF2CA60}"/>
              </a:ext>
            </a:extLst>
          </p:cNvPr>
          <p:cNvSpPr txBox="1"/>
          <p:nvPr/>
        </p:nvSpPr>
        <p:spPr>
          <a:xfrm>
            <a:off x="1280159" y="6219049"/>
            <a:ext cx="100876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Soto, P.,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Gloeb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G. M.,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Tsuchida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K. A., Charles, A. A., Greenwood, N. M., &amp; Hendrickson, H. (2023). Insight into the conserved structural dynamics of the C-terminus of mammal </a:t>
            </a:r>
            <a:r>
              <a:rPr lang="en-US" sz="10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PrPC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identifies structural core and possible structural role of pharmacological chaperones. </a:t>
            </a:r>
            <a:r>
              <a:rPr lang="en-US" sz="10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Prion, 17</a:t>
            </a:r>
            <a:r>
              <a:rPr lang="en-US" sz="1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(1), 55-66.</a:t>
            </a:r>
            <a:endParaRPr lang="en-US" sz="10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E7373E-F2C6-6227-92D3-B6BD09AA3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384474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axy presentation_Win32_SL_V16" id="{36B34AD0-AFC2-468E-8620-6CFD159B149F}" vid="{ACCF8893-1A0E-437D-A612-1659D305EA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CBE64764D5E14E8B72F3654BDE01F5" ma:contentTypeVersion="18" ma:contentTypeDescription="Create a new document." ma:contentTypeScope="" ma:versionID="e3fc8c5e89a75af45fcfaf8f729292cc">
  <xsd:schema xmlns:xsd="http://www.w3.org/2001/XMLSchema" xmlns:xs="http://www.w3.org/2001/XMLSchema" xmlns:p="http://schemas.microsoft.com/office/2006/metadata/properties" xmlns:ns3="0c47f7d3-24ae-4344-b190-bd3524c1ec1f" xmlns:ns4="c8df9e36-3676-43e1-93c7-a04f272e850e" targetNamespace="http://schemas.microsoft.com/office/2006/metadata/properties" ma:root="true" ma:fieldsID="9836ed3f3aff27fe58dce9d055c19e02" ns3:_="" ns4:_="">
    <xsd:import namespace="0c47f7d3-24ae-4344-b190-bd3524c1ec1f"/>
    <xsd:import namespace="c8df9e36-3676-43e1-93c7-a04f272e850e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Location" minOccurs="0"/>
                <xsd:element ref="ns4:MediaLengthInSeconds" minOccurs="0"/>
                <xsd:element ref="ns4:_activity" minOccurs="0"/>
                <xsd:element ref="ns4:MediaServiceObjectDetectorVersions" minOccurs="0"/>
                <xsd:element ref="ns4:MediaServiceSystemTags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47f7d3-24ae-4344-b190-bd3524c1ec1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df9e36-3676-43e1-93c7-a04f272e85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c8df9e36-3676-43e1-93c7-a04f272e850e" xsi:nil="true"/>
    <_activity xmlns="c8df9e36-3676-43e1-93c7-a04f272e850e" xsi:nil="true"/>
  </documentManagement>
</p:properties>
</file>

<file path=customXml/itemProps1.xml><?xml version="1.0" encoding="utf-8"?>
<ds:datastoreItem xmlns:ds="http://schemas.openxmlformats.org/officeDocument/2006/customXml" ds:itemID="{FABD9919-8F5A-4B99-83E1-E90FE1DCF2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A7A9BE9-F954-4E34-A3AD-D382E110BE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c47f7d3-24ae-4344-b190-bd3524c1ec1f"/>
    <ds:schemaRef ds:uri="c8df9e36-3676-43e1-93c7-a04f272e85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0E87F72-70BF-43BC-A0D4-53665DC12672}">
  <ds:schemaRefs>
    <ds:schemaRef ds:uri="http://schemas.microsoft.com/office/2006/documentManagement/types"/>
    <ds:schemaRef ds:uri="0c47f7d3-24ae-4344-b190-bd3524c1ec1f"/>
    <ds:schemaRef ds:uri="http://purl.org/dc/elements/1.1/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c8df9e36-3676-43e1-93c7-a04f272e850e"/>
    <ds:schemaRef ds:uri="http://schemas.microsoft.com/office/2006/metadata/properties"/>
    <ds:schemaRef ds:uri="http://purl.org/dc/terms/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{4AE3E23E-6BE9-439F-B67F-BF786EB4929E}tf89338750_win32</Template>
  <TotalTime>152</TotalTime>
  <Words>1111</Words>
  <Application>Microsoft Macintosh PowerPoint</Application>
  <PresentationFormat>Widescreen</PresentationFormat>
  <Paragraphs>149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Times New Roman</vt:lpstr>
      <vt:lpstr>Univers</vt:lpstr>
      <vt:lpstr>GradientVTI</vt:lpstr>
      <vt:lpstr>Computational analysis of human prion protein’s allosteric potential reveals potential pharmacological chaperone binding site for V189I and V203I PrPSc</vt:lpstr>
      <vt:lpstr>Identifying Drug Binding Sites on Human Prion Protein</vt:lpstr>
      <vt:lpstr>Prion Diseases</vt:lpstr>
      <vt:lpstr>Misfolded Prion Protein Forms Amyloid Fibrils</vt:lpstr>
      <vt:lpstr>Prions are Infectious</vt:lpstr>
      <vt:lpstr>Other Diseases Show Prion-like Pathogenesis</vt:lpstr>
      <vt:lpstr>The Structure Of PrPC Provides Insight Into Regulation</vt:lpstr>
      <vt:lpstr>The Structure Of PrPC Provides Insight Into Regulation</vt:lpstr>
      <vt:lpstr>Pharmacological Chaperones Assist in Protein Folding</vt:lpstr>
      <vt:lpstr>V189I and V203I Identified as Mutations of Interest</vt:lpstr>
      <vt:lpstr>Markov Transient Analysis Reveals Potential Regulatory Sites</vt:lpstr>
      <vt:lpstr>Proposed Binding Sites Identified Through Simulated Probe Binding</vt:lpstr>
      <vt:lpstr>PowerPoint Presentation</vt:lpstr>
      <vt:lpstr>Proposed Binding Sites for Pharmacological Chaperones</vt:lpstr>
      <vt:lpstr>Future Plans</vt:lpstr>
      <vt:lpstr>Acknowledgements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analysis of human prion protein’s allosteric potential reveals potential pharmacological chaperone binding site for V189I and V203I PrPSc</dc:title>
  <dc:creator>Reagan Womack</dc:creator>
  <cp:lastModifiedBy>Womack, Reagan</cp:lastModifiedBy>
  <cp:revision>15</cp:revision>
  <cp:lastPrinted>2024-04-23T17:03:29Z</cp:lastPrinted>
  <dcterms:created xsi:type="dcterms:W3CDTF">2024-04-23T03:57:46Z</dcterms:created>
  <dcterms:modified xsi:type="dcterms:W3CDTF">2024-04-23T17:49:22Z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0x010100C6CBE64764D5E14E8B72F3654BDE01F5</vt:lpwstr>
  </property>
</Properties>
</file>

<file path=docProps/thumbnail.jpeg>
</file>